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9" r:id="rId2"/>
    <p:sldId id="260" r:id="rId3"/>
    <p:sldId id="261" r:id="rId4"/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0C84C-24FE-41FB-8946-2ED0EF4548F4}" type="datetimeFigureOut">
              <a:rPr lang="es-CO" smtClean="0"/>
              <a:t>31/05/2012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5AA7E-4A48-4B1A-8826-51D91E93A9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0889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5AA7E-4A48-4B1A-8826-51D91E93A98F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0110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94FF0E-9555-4CBC-9399-0363D3989D53}" type="datetimeFigureOut">
              <a:rPr lang="es-ES" smtClean="0"/>
              <a:t>31/05/2012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CA32B8-126A-41CB-8E0B-E5F0795A9FD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FF0E-9555-4CBC-9399-0363D3989D53}" type="datetimeFigureOut">
              <a:rPr lang="es-ES" smtClean="0"/>
              <a:t>31/05/2012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32B8-126A-41CB-8E0B-E5F0795A9FD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FF0E-9555-4CBC-9399-0363D3989D53}" type="datetimeFigureOut">
              <a:rPr lang="es-ES" smtClean="0"/>
              <a:t>31/05/2012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32B8-126A-41CB-8E0B-E5F0795A9FD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94FF0E-9555-4CBC-9399-0363D3989D53}" type="datetimeFigureOut">
              <a:rPr lang="es-ES" smtClean="0"/>
              <a:t>31/05/2012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CA32B8-126A-41CB-8E0B-E5F0795A9FDD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94FF0E-9555-4CBC-9399-0363D3989D53}" type="datetimeFigureOut">
              <a:rPr lang="es-ES" smtClean="0"/>
              <a:t>31/05/2012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CA32B8-126A-41CB-8E0B-E5F0795A9FD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FF0E-9555-4CBC-9399-0363D3989D53}" type="datetimeFigureOut">
              <a:rPr lang="es-ES" smtClean="0"/>
              <a:t>31/05/2012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32B8-126A-41CB-8E0B-E5F0795A9FD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FF0E-9555-4CBC-9399-0363D3989D53}" type="datetimeFigureOut">
              <a:rPr lang="es-ES" smtClean="0"/>
              <a:t>31/05/2012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32B8-126A-41CB-8E0B-E5F0795A9FDD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94FF0E-9555-4CBC-9399-0363D3989D53}" type="datetimeFigureOut">
              <a:rPr lang="es-ES" smtClean="0"/>
              <a:t>31/05/2012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CA32B8-126A-41CB-8E0B-E5F0795A9FD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FF0E-9555-4CBC-9399-0363D3989D53}" type="datetimeFigureOut">
              <a:rPr lang="es-ES" smtClean="0"/>
              <a:t>31/05/2012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32B8-126A-41CB-8E0B-E5F0795A9FD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94FF0E-9555-4CBC-9399-0363D3989D53}" type="datetimeFigureOut">
              <a:rPr lang="es-ES" smtClean="0"/>
              <a:t>31/05/2012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CA32B8-126A-41CB-8E0B-E5F0795A9FDD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94FF0E-9555-4CBC-9399-0363D3989D53}" type="datetimeFigureOut">
              <a:rPr lang="es-ES" smtClean="0"/>
              <a:t>31/05/2012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CA32B8-126A-41CB-8E0B-E5F0795A9FDD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94FF0E-9555-4CBC-9399-0363D3989D53}" type="datetimeFigureOut">
              <a:rPr lang="es-ES" smtClean="0"/>
              <a:t>31/05/2012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CA32B8-126A-41CB-8E0B-E5F0795A9FD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5315724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i="1" dirty="0" smtClean="0">
                <a:latin typeface="Constantia" pitchFamily="18" charset="0"/>
              </a:rPr>
              <a:t>A este movimiento nos hemos permitido llamarlo circular, del mismo modo en que Aristóteles dice que el aire y la lluvia imitan el movimiento circular delos cuerpos superiores; pues la tierra húmeda, cuando es calentada por el sol, se evapora; los vapores, al ser atraídos hacia arriba, se condensan y, descendiendo en forma de lluvia humedecen de nuevo la tierra…</a:t>
            </a:r>
          </a:p>
          <a:p>
            <a:pPr algn="r"/>
            <a:r>
              <a:rPr lang="es-CO" sz="1600" i="1" dirty="0" smtClean="0">
                <a:latin typeface="Constantia" pitchFamily="18" charset="0"/>
              </a:rPr>
              <a:t>William Harvey</a:t>
            </a:r>
            <a:endParaRPr lang="es-CO" sz="1600" i="1" dirty="0">
              <a:latin typeface="Constant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99592" y="548680"/>
            <a:ext cx="712879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000000"/>
                </a:solidFill>
                <a:latin typeface="Constantia" pitchFamily="18" charset="0"/>
              </a:rPr>
              <a:t>SISTEMA CIRCULATORIO</a:t>
            </a:r>
          </a:p>
          <a:p>
            <a:pPr algn="ctr"/>
            <a:endParaRPr lang="es-CO" sz="2400" b="1" dirty="0" smtClean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r>
              <a:rPr lang="es-CO" sz="2400" b="1" dirty="0" smtClean="0">
                <a:solidFill>
                  <a:srgbClr val="000000"/>
                </a:solidFill>
                <a:latin typeface="Constantia" pitchFamily="18" charset="0"/>
              </a:rPr>
              <a:t>Universidad del Tolima IDEAD – CREAD Tunal</a:t>
            </a:r>
            <a:endParaRPr lang="es-CO" sz="2400" b="1" dirty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r>
              <a:rPr lang="es-CO" sz="2400" b="1" dirty="0" smtClean="0">
                <a:solidFill>
                  <a:srgbClr val="000000"/>
                </a:solidFill>
                <a:latin typeface="Constantia" pitchFamily="18" charset="0"/>
              </a:rPr>
              <a:t>Tecnología de Regencia en Farmacia Grupo </a:t>
            </a:r>
            <a:r>
              <a:rPr lang="es-CO" sz="2400" b="1" dirty="0">
                <a:solidFill>
                  <a:srgbClr val="000000"/>
                </a:solidFill>
                <a:latin typeface="Constantia" pitchFamily="18" charset="0"/>
              </a:rPr>
              <a:t>03</a:t>
            </a:r>
            <a:endParaRPr lang="es-CO" sz="2400" dirty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r>
              <a:rPr lang="es-CO" sz="2400" b="1" dirty="0">
                <a:solidFill>
                  <a:srgbClr val="000000"/>
                </a:solidFill>
                <a:latin typeface="Constantia" pitchFamily="18" charset="0"/>
              </a:rPr>
              <a:t> </a:t>
            </a:r>
            <a:r>
              <a:rPr lang="es-CO" sz="2400" b="1" dirty="0">
                <a:solidFill>
                  <a:srgbClr val="000000"/>
                </a:solidFill>
                <a:latin typeface="Constantia" pitchFamily="18" charset="0"/>
              </a:rPr>
              <a:t>CIPA Nº4</a:t>
            </a:r>
            <a:endParaRPr lang="es-CO" sz="2400" dirty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endParaRPr lang="es-CO" sz="2400" dirty="0" smtClean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endParaRPr lang="es-CO" sz="2400" dirty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r>
              <a:rPr lang="es-CO" sz="2400" b="1" dirty="0">
                <a:solidFill>
                  <a:srgbClr val="000000"/>
                </a:solidFill>
                <a:latin typeface="Constantia" pitchFamily="18" charset="0"/>
              </a:rPr>
              <a:t>Karen Barreto 	</a:t>
            </a:r>
            <a:r>
              <a:rPr lang="es-CO" sz="2400" b="1" dirty="0" smtClean="0">
                <a:solidFill>
                  <a:srgbClr val="000000"/>
                </a:solidFill>
                <a:latin typeface="Constantia" pitchFamily="18" charset="0"/>
              </a:rPr>
              <a:t>	Cód</a:t>
            </a:r>
            <a:r>
              <a:rPr lang="es-CO" sz="2400" b="1" dirty="0">
                <a:solidFill>
                  <a:srgbClr val="000000"/>
                </a:solidFill>
                <a:latin typeface="Constantia" pitchFamily="18" charset="0"/>
              </a:rPr>
              <a:t>. 084500222012</a:t>
            </a:r>
            <a:endParaRPr lang="es-CO" sz="2400" dirty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r>
              <a:rPr lang="es-CO" sz="2400" b="1" dirty="0">
                <a:solidFill>
                  <a:srgbClr val="000000"/>
                </a:solidFill>
                <a:latin typeface="Constantia" pitchFamily="18" charset="0"/>
              </a:rPr>
              <a:t>Hernán Casallas 	</a:t>
            </a:r>
            <a:r>
              <a:rPr lang="es-CO" sz="2400" b="1" dirty="0" smtClean="0">
                <a:solidFill>
                  <a:srgbClr val="000000"/>
                </a:solidFill>
                <a:latin typeface="Constantia" pitchFamily="18" charset="0"/>
              </a:rPr>
              <a:t>	Cód</a:t>
            </a:r>
            <a:r>
              <a:rPr lang="es-CO" sz="2400" b="1" dirty="0">
                <a:solidFill>
                  <a:srgbClr val="000000"/>
                </a:solidFill>
                <a:latin typeface="Constantia" pitchFamily="18" charset="0"/>
              </a:rPr>
              <a:t>. 084500302012</a:t>
            </a:r>
            <a:endParaRPr lang="es-CO" sz="2400" dirty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r>
              <a:rPr lang="es-CO" sz="2400" b="1" dirty="0">
                <a:solidFill>
                  <a:srgbClr val="000000"/>
                </a:solidFill>
                <a:latin typeface="Constantia" pitchFamily="18" charset="0"/>
              </a:rPr>
              <a:t>Diana Chaparro 	</a:t>
            </a:r>
            <a:r>
              <a:rPr lang="es-CO" sz="2400" b="1" dirty="0" smtClean="0">
                <a:solidFill>
                  <a:srgbClr val="000000"/>
                </a:solidFill>
                <a:latin typeface="Constantia" pitchFamily="18" charset="0"/>
              </a:rPr>
              <a:t>	Cód</a:t>
            </a:r>
            <a:r>
              <a:rPr lang="es-CO" sz="2400" b="1" dirty="0">
                <a:solidFill>
                  <a:srgbClr val="000000"/>
                </a:solidFill>
                <a:latin typeface="Constantia" pitchFamily="18" charset="0"/>
              </a:rPr>
              <a:t>. 084500412012</a:t>
            </a:r>
            <a:endParaRPr lang="es-CO" sz="2400" dirty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r>
              <a:rPr lang="es-CO" sz="2400" b="1" dirty="0">
                <a:solidFill>
                  <a:srgbClr val="000000"/>
                </a:solidFill>
                <a:latin typeface="Constantia" pitchFamily="18" charset="0"/>
              </a:rPr>
              <a:t>Alejandra </a:t>
            </a:r>
            <a:r>
              <a:rPr lang="es-CO" sz="2400" b="1" dirty="0">
                <a:solidFill>
                  <a:srgbClr val="000000"/>
                </a:solidFill>
                <a:latin typeface="Constantia" pitchFamily="18" charset="0"/>
                <a:cs typeface="Arial" pitchFamily="34" charset="0"/>
              </a:rPr>
              <a:t>Fernández</a:t>
            </a:r>
            <a:r>
              <a:rPr lang="es-CO" sz="2400" b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s-CO" sz="2400" b="1" dirty="0" smtClean="0">
                <a:solidFill>
                  <a:srgbClr val="000000"/>
                </a:solidFill>
                <a:latin typeface="Constantia" pitchFamily="18" charset="0"/>
              </a:rPr>
              <a:t>	Cód</a:t>
            </a:r>
            <a:r>
              <a:rPr lang="es-CO" sz="2400" b="1" dirty="0">
                <a:solidFill>
                  <a:srgbClr val="000000"/>
                </a:solidFill>
                <a:latin typeface="Constantia" pitchFamily="18" charset="0"/>
              </a:rPr>
              <a:t>. 084500462012</a:t>
            </a:r>
            <a:endParaRPr lang="es-CO" sz="2400" dirty="0">
              <a:solidFill>
                <a:srgbClr val="000000"/>
              </a:solidFill>
              <a:latin typeface="Constantia" pitchFamily="18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6104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16632"/>
            <a:ext cx="8928993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61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40" y="144016"/>
            <a:ext cx="8911156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409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495329"/>
              </p:ext>
            </p:extLst>
          </p:nvPr>
        </p:nvGraphicFramePr>
        <p:xfrm>
          <a:off x="80513" y="89872"/>
          <a:ext cx="8883975" cy="673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776"/>
                <a:gridCol w="1678567"/>
                <a:gridCol w="1944216"/>
                <a:gridCol w="2088232"/>
                <a:gridCol w="1656184"/>
              </a:tblGrid>
              <a:tr h="504575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Constantia" pitchFamily="18" charset="0"/>
                          <a:cs typeface="Arial" pitchFamily="34" charset="0"/>
                        </a:rPr>
                        <a:t>ORGANO y/o COMPONENTE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Constantia" pitchFamily="18" charset="0"/>
                          <a:cs typeface="Arial" pitchFamily="34" charset="0"/>
                        </a:rPr>
                        <a:t>ENFERMEDAD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Constantia" pitchFamily="18" charset="0"/>
                          <a:cs typeface="Arial" pitchFamily="34" charset="0"/>
                        </a:rPr>
                        <a:t>TRATAMIENTO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Constantia" pitchFamily="18" charset="0"/>
                          <a:cs typeface="Arial" pitchFamily="34" charset="0"/>
                        </a:rPr>
                        <a:t>MEDICAMENTO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82237"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CORAZÓN</a:t>
                      </a:r>
                      <a:endParaRPr lang="es-ES" sz="1500" dirty="0" smtClean="0">
                        <a:latin typeface="Constantia" pitchFamily="18" charset="0"/>
                        <a:cs typeface="Arial" pitchFamily="34" charset="0"/>
                      </a:endParaRPr>
                    </a:p>
                    <a:p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INSUFICIENCIA CARDIACA: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Bombeo </a:t>
                      </a:r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inadecuado hace que la circulación disminuya en todo el cuerpo y la sangre se acumula en las venas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Evitar las conservas y alimentos precocinados, y sustituirlos por alimentos frescos.</a:t>
                      </a:r>
                    </a:p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No consumir aperitivos salados .Evitar los alimentos con gran contenido en sodio (salazones, jamón serrano y embutidos</a:t>
                      </a:r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).</a:t>
                      </a:r>
                      <a:endParaRPr lang="es-ES" sz="1500" dirty="0" smtClean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Enalapril</a:t>
                      </a:r>
                    </a:p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Captopril</a:t>
                      </a:r>
                    </a:p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Furosemida</a:t>
                      </a:r>
                    </a:p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Hidroclorotiazida </a:t>
                      </a:r>
                    </a:p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Digoxina</a:t>
                      </a:r>
                    </a:p>
                    <a:p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35640"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ARTERIAS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ARTERIOESCLEROSIS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Son las arterias que están estrechas o bloqueadas y en las cuales se deposita grasa en sus paredes internas (colesterol). 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Modificar y disminuir los hábitos propios del paciente: reducir el colesterol, el tabaquismo o la falta de ejercicio.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Solinitrina</a:t>
                      </a:r>
                    </a:p>
                    <a:p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35640"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SANGRE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TROMBOSIS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Se </a:t>
                      </a:r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produce cuando los coágulos de sangre (trombos) obstruyen las venas o las arterias, dificultando o impidiendo el normal fluir de la sangre.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Inhibir </a:t>
                      </a:r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la cascada de coagulación y disolver los trombos.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Heparinas de bajo peso molecular.</a:t>
                      </a:r>
                    </a:p>
                    <a:p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3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29877"/>
              </p:ext>
            </p:extLst>
          </p:nvPr>
        </p:nvGraphicFramePr>
        <p:xfrm>
          <a:off x="107504" y="260648"/>
          <a:ext cx="8815452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315"/>
                <a:gridCol w="1699505"/>
                <a:gridCol w="1934002"/>
                <a:gridCol w="1727315"/>
                <a:gridCol w="1727315"/>
              </a:tblGrid>
              <a:tr h="406687">
                <a:tc>
                  <a:txBody>
                    <a:bodyPr/>
                    <a:lstStyle/>
                    <a:p>
                      <a:pPr algn="ctr"/>
                      <a:r>
                        <a:rPr lang="es-ES" sz="1500" b="1" dirty="0" smtClean="0">
                          <a:solidFill>
                            <a:schemeClr val="tx1"/>
                          </a:solidFill>
                          <a:latin typeface="Constantia" pitchFamily="18" charset="0"/>
                          <a:cs typeface="Arial" pitchFamily="34" charset="0"/>
                        </a:rPr>
                        <a:t>ORGANO</a:t>
                      </a:r>
                      <a:endParaRPr lang="es-ES" sz="1500" b="1" dirty="0">
                        <a:solidFill>
                          <a:schemeClr val="tx1"/>
                        </a:solidFill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500" b="1" dirty="0" smtClean="0">
                          <a:solidFill>
                            <a:schemeClr val="tx1"/>
                          </a:solidFill>
                          <a:latin typeface="Constantia" pitchFamily="18" charset="0"/>
                          <a:cs typeface="Arial" pitchFamily="34" charset="0"/>
                        </a:rPr>
                        <a:t>ENFERMEDAD</a:t>
                      </a:r>
                      <a:endParaRPr lang="es-ES" sz="1500" b="1" dirty="0">
                        <a:solidFill>
                          <a:schemeClr val="tx1"/>
                        </a:solidFill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b="1" dirty="0" smtClean="0">
                          <a:solidFill>
                            <a:schemeClr val="tx1"/>
                          </a:solidFill>
                          <a:latin typeface="Constantia" pitchFamily="18" charset="0"/>
                          <a:cs typeface="Arial" pitchFamily="34" charset="0"/>
                        </a:rPr>
                        <a:t>TRATAMIENTO</a:t>
                      </a:r>
                      <a:endParaRPr lang="es-ES" sz="1500" b="1" dirty="0">
                        <a:solidFill>
                          <a:schemeClr val="tx1"/>
                        </a:solidFill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b="1" dirty="0" smtClean="0">
                          <a:solidFill>
                            <a:schemeClr val="tx1"/>
                          </a:solidFill>
                          <a:latin typeface="Constantia" pitchFamily="18" charset="0"/>
                          <a:cs typeface="Arial" pitchFamily="34" charset="0"/>
                        </a:rPr>
                        <a:t>MEDICAMENTO</a:t>
                      </a:r>
                      <a:endParaRPr lang="es-ES" sz="1500" b="1" dirty="0">
                        <a:solidFill>
                          <a:schemeClr val="tx1"/>
                        </a:solidFill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47455"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ARTERIAS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ANEURISMA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Distensión permanente </a:t>
                      </a:r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de una arteria, provocada por una debilidad de sus paredes, que ocurre generalmente en el encéfalo y la aorta, sin descartar otros grandes vasos.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El </a:t>
                      </a:r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procedimiento habitual es la cirugía y consiste principalmente en pinzarlo en su base teniendo como principal objetivo prevenir la hemorragia. 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008364"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CORAZON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HIPERTENSIÓN </a:t>
                      </a:r>
                    </a:p>
                    <a:p>
                      <a:pPr algn="ctr"/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ARTERIAL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La </a:t>
                      </a:r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hipertensión es el hecho de que la sangre adquiera una presión mayor a la normal o a la deseada para mantener la salud.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Reduce el peso corporal si tienes sobrepeso.</a:t>
                      </a:r>
                    </a:p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Reduce el consumo de sal 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Metoprolol</a:t>
                      </a:r>
                    </a:p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Propanolol</a:t>
                      </a:r>
                    </a:p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Carvedilol</a:t>
                      </a:r>
                    </a:p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Nifedipino</a:t>
                      </a:r>
                    </a:p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Amlodipino</a:t>
                      </a:r>
                    </a:p>
                    <a:p>
                      <a:endParaRPr lang="es-ES" sz="1500" dirty="0" smtClean="0">
                        <a:latin typeface="Constantia" pitchFamily="18" charset="0"/>
                        <a:cs typeface="Arial" pitchFamily="34" charset="0"/>
                      </a:endParaRPr>
                    </a:p>
                    <a:p>
                      <a:pPr algn="ctr"/>
                      <a:endParaRPr lang="es-ES" sz="1500" dirty="0" smtClean="0">
                        <a:latin typeface="Constantia" pitchFamily="18" charset="0"/>
                        <a:cs typeface="Arial" pitchFamily="34" charset="0"/>
                      </a:endParaRPr>
                    </a:p>
                    <a:p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30182"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SANGRE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ANEMIA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Disminución de</a:t>
                      </a:r>
                      <a:r>
                        <a:rPr lang="es-ES" sz="1500" baseline="0" dirty="0" smtClean="0">
                          <a:latin typeface="Constantia" pitchFamily="18" charset="0"/>
                          <a:cs typeface="Arial" pitchFamily="34" charset="0"/>
                        </a:rPr>
                        <a:t> la tasa normal de hemoglobina, que es el pigmento que transporta el oxigeno.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Alimentos ricos en hierro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Vitamina b 12</a:t>
                      </a:r>
                    </a:p>
                    <a:p>
                      <a:r>
                        <a:rPr lang="es-ES" sz="1500" dirty="0" smtClean="0">
                          <a:latin typeface="Constantia" pitchFamily="18" charset="0"/>
                          <a:cs typeface="Arial" pitchFamily="34" charset="0"/>
                        </a:rPr>
                        <a:t>Acido fólico</a:t>
                      </a:r>
                      <a:endParaRPr lang="es-ES" sz="1500" dirty="0">
                        <a:latin typeface="Constantia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44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51520" y="1268760"/>
            <a:ext cx="842493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CO" sz="2000" dirty="0" smtClean="0">
                <a:latin typeface="Constantia" pitchFamily="18" charset="0"/>
              </a:rPr>
              <a:t>CURTIS </a:t>
            </a:r>
            <a:r>
              <a:rPr lang="es-CO" sz="2000" dirty="0">
                <a:latin typeface="Constantia" pitchFamily="18" charset="0"/>
              </a:rPr>
              <a:t>H, BARNES N. Biología. Sexta Edición. Editorial Medica Panamericana. </a:t>
            </a:r>
            <a:r>
              <a:rPr lang="es-CO" sz="2000" dirty="0" smtClean="0">
                <a:latin typeface="Constantia" pitchFamily="18" charset="0"/>
              </a:rPr>
              <a:t>Capítulo 42 y Séptima Edición. Capitulo 36.</a:t>
            </a:r>
            <a:endParaRPr lang="es-ES" sz="2000" dirty="0" smtClean="0">
              <a:latin typeface="Constant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>
                <a:latin typeface="Constantia" pitchFamily="18" charset="0"/>
              </a:rPr>
              <a:t>http</a:t>
            </a:r>
            <a:r>
              <a:rPr lang="es-ES" sz="2000" dirty="0" smtClean="0">
                <a:latin typeface="Constantia" pitchFamily="18" charset="0"/>
              </a:rPr>
              <a:t>://</a:t>
            </a:r>
            <a:r>
              <a:rPr lang="es-ES" sz="2000" dirty="0" smtClean="0">
                <a:latin typeface="Constantia" pitchFamily="18" charset="0"/>
              </a:rPr>
              <a:t>www.entornomedico.org/enfermedadesdelaalaz/index.php?option=com_content&amp;view=article&amp;id=481:trombosis&amp;catid=54:enfermedades-con-t&amp;Itemid=491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>
                <a:latin typeface="Constantia" pitchFamily="18" charset="0"/>
              </a:rPr>
              <a:t>http</a:t>
            </a:r>
            <a:r>
              <a:rPr lang="es-ES" sz="2000" dirty="0">
                <a:latin typeface="Constantia" pitchFamily="18" charset="0"/>
              </a:rPr>
              <a:t>://www.slideshare.net/guest4addfd/sistema-circulatorio-298225 </a:t>
            </a:r>
            <a:endParaRPr lang="es-ES" sz="2000" dirty="0" smtClean="0">
              <a:latin typeface="Constant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>
                <a:latin typeface="Constantia" pitchFamily="18" charset="0"/>
              </a:rPr>
              <a:t>http://www.vademecum.es/enfermedad-arteriosclerosis+coronaria_2231_1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2411760" y="404664"/>
            <a:ext cx="4446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latin typeface="Constantia" pitchFamily="18" charset="0"/>
              </a:rPr>
              <a:t>BIBLIOGRAFÍA</a:t>
            </a:r>
            <a:endParaRPr lang="es-CO" sz="3200" b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10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343</TotalTime>
  <Words>413</Words>
  <Application>Microsoft Office PowerPoint</Application>
  <PresentationFormat>Presentación en pantalla (4:3)</PresentationFormat>
  <Paragraphs>70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Mirador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nn</dc:creator>
  <cp:lastModifiedBy>Alejita</cp:lastModifiedBy>
  <cp:revision>19</cp:revision>
  <dcterms:created xsi:type="dcterms:W3CDTF">2012-05-30T02:10:52Z</dcterms:created>
  <dcterms:modified xsi:type="dcterms:W3CDTF">2012-06-01T04:33:58Z</dcterms:modified>
</cp:coreProperties>
</file>