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60" r:id="rId5"/>
    <p:sldId id="261" r:id="rId6"/>
    <p:sldId id="262" r:id="rId7"/>
    <p:sldId id="263" r:id="rId8"/>
    <p:sldId id="265" r:id="rId9"/>
    <p:sldId id="264" r:id="rId10"/>
    <p:sldId id="266" r:id="rId11"/>
    <p:sldId id="267" r:id="rId12"/>
    <p:sldId id="259"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892" autoAdjust="0"/>
  </p:normalViewPr>
  <p:slideViewPr>
    <p:cSldViewPr>
      <p:cViewPr varScale="1">
        <p:scale>
          <a:sx n="42" d="100"/>
          <a:sy n="42" d="100"/>
        </p:scale>
        <p:origin x="-7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D5724-BB29-4503-B057-F5C3F431F778}" type="datetimeFigureOut">
              <a:rPr lang="es-CO" smtClean="0"/>
              <a:pPr/>
              <a:t>13/04/2012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31F27-5B1D-464A-8A5F-83A9862B787F}" type="slidenum">
              <a:rPr lang="es-CO" smtClean="0"/>
              <a:pPr/>
              <a:t>‹Nº›</a:t>
            </a:fld>
            <a:endParaRPr lang="es-CO"/>
          </a:p>
        </p:txBody>
      </p:sp>
    </p:spTree>
    <p:extLst>
      <p:ext uri="{BB962C8B-B14F-4D97-AF65-F5344CB8AC3E}">
        <p14:creationId xmlns:p14="http://schemas.microsoft.com/office/powerpoint/2010/main" xmlns="" val="168959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s.wikipedia.org/wiki/Jugo_g%C3%A1strico" TargetMode="External"/><Relationship Id="rId13" Type="http://schemas.openxmlformats.org/officeDocument/2006/relationships/hyperlink" Target="http://es.wikipedia.org/wiki/P%C3%A1ncreas" TargetMode="External"/><Relationship Id="rId18" Type="http://schemas.openxmlformats.org/officeDocument/2006/relationships/hyperlink" Target="http://es.wikipedia.org/wiki/Hormona" TargetMode="External"/><Relationship Id="rId3" Type="http://schemas.openxmlformats.org/officeDocument/2006/relationships/hyperlink" Target="http://es.wikipedia.org/wiki/Gl%C3%A1ndulas_salivales" TargetMode="External"/><Relationship Id="rId21" Type="http://schemas.openxmlformats.org/officeDocument/2006/relationships/hyperlink" Target="http://es.wikipedia.org/wiki/V%C3%ADscera" TargetMode="External"/><Relationship Id="rId7" Type="http://schemas.openxmlformats.org/officeDocument/2006/relationships/hyperlink" Target="http://es.wikipedia.org/wiki/Est%C3%B3mago" TargetMode="External"/><Relationship Id="rId12" Type="http://schemas.openxmlformats.org/officeDocument/2006/relationships/hyperlink" Target="http://es.wikipedia.org/wiki/Bilis" TargetMode="External"/><Relationship Id="rId17" Type="http://schemas.openxmlformats.org/officeDocument/2006/relationships/hyperlink" Target="http://es.wikipedia.org/wiki/Gl%C3%A1ndula" TargetMode="External"/><Relationship Id="rId2" Type="http://schemas.openxmlformats.org/officeDocument/2006/relationships/slide" Target="../slides/slide2.xml"/><Relationship Id="rId16" Type="http://schemas.openxmlformats.org/officeDocument/2006/relationships/hyperlink" Target="http://es.wikipedia.org/wiki/Ano" TargetMode="External"/><Relationship Id="rId20" Type="http://schemas.openxmlformats.org/officeDocument/2006/relationships/hyperlink" Target="http://es.wikipedia.org/wiki/Jugo_pancre%C3%A1tico" TargetMode="External"/><Relationship Id="rId1" Type="http://schemas.openxmlformats.org/officeDocument/2006/relationships/notesMaster" Target="../notesMasters/notesMaster1.xml"/><Relationship Id="rId6" Type="http://schemas.openxmlformats.org/officeDocument/2006/relationships/hyperlink" Target="http://es.wikipedia.org/wiki/Es%C3%B3fago" TargetMode="External"/><Relationship Id="rId11" Type="http://schemas.openxmlformats.org/officeDocument/2006/relationships/hyperlink" Target="http://es.wikipedia.org/wiki/Duodeno" TargetMode="External"/><Relationship Id="rId5" Type="http://schemas.openxmlformats.org/officeDocument/2006/relationships/hyperlink" Target="http://es.wikipedia.org/wiki/Faringe" TargetMode="External"/><Relationship Id="rId15" Type="http://schemas.openxmlformats.org/officeDocument/2006/relationships/hyperlink" Target="http://es.wikipedia.org/wiki/Intestino_grueso" TargetMode="External"/><Relationship Id="rId23" Type="http://schemas.openxmlformats.org/officeDocument/2006/relationships/hyperlink" Target="http://es.wikipedia.org/wiki/Col%C3%A9doco" TargetMode="External"/><Relationship Id="rId10" Type="http://schemas.openxmlformats.org/officeDocument/2006/relationships/hyperlink" Target="http://es.wikipedia.org/wiki/Intestino_delgado" TargetMode="External"/><Relationship Id="rId19" Type="http://schemas.openxmlformats.org/officeDocument/2006/relationships/hyperlink" Target="http://es.wikipedia.org/wiki/Az%C3%BAcares" TargetMode="External"/><Relationship Id="rId4" Type="http://schemas.openxmlformats.org/officeDocument/2006/relationships/hyperlink" Target="http://es.wikipedia.org/wiki/Descomposici%C3%B3n_qu%C3%ADmica" TargetMode="External"/><Relationship Id="rId9" Type="http://schemas.openxmlformats.org/officeDocument/2006/relationships/hyperlink" Target="http://es.wikipedia.org/wiki/Quimo" TargetMode="External"/><Relationship Id="rId14" Type="http://schemas.openxmlformats.org/officeDocument/2006/relationships/hyperlink" Target="http://es.wikipedia.org/wiki/Enzima" TargetMode="External"/><Relationship Id="rId22" Type="http://schemas.openxmlformats.org/officeDocument/2006/relationships/hyperlink" Target="http://es.wikipedia.org/wiki/Ves%C3%ADcula_bilia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O" dirty="0" smtClean="0"/>
              <a:t>El sistema digestivo</a:t>
            </a:r>
            <a:r>
              <a:rPr lang="es-CO" baseline="0" dirty="0" smtClean="0"/>
              <a:t> tiene varias funciones, la primera es la de transporte de los alimentos, la segunda es la de secreción, ¿de que? De jugos digestivos que se encargan de la transformación de los alimentos, la tercera es la de absorción de nutrientes generados por el proceso digestivo que son el alimento de las células y la cuarta función es la de excreción por medio de la defecación, se entiende como excreción el proceso de eliminación de los residuos del proceso de digestión. Estas funciones permiten que el proceso de digestión se lleve a cabo, el proceso de digestión es la transformación de lípidos, glúcidos y proteínas en unidades mas pequeñas para que estas puedan ser absorbidas y transportadas  por la sangre.</a:t>
            </a:r>
          </a:p>
          <a:p>
            <a:r>
              <a:rPr lang="es-CO" baseline="0" dirty="0" smtClean="0"/>
              <a:t>El aparato digestivo esta conformado por diversos órganos:</a:t>
            </a:r>
          </a:p>
          <a:p>
            <a:r>
              <a:rPr lang="es-ES" dirty="0" smtClean="0">
                <a:effectLst/>
              </a:rPr>
              <a:t>En la boca ya empieza propiamente la digestión. Los dientes trituran los alimentos y las secreciones de las </a:t>
            </a:r>
            <a:r>
              <a:rPr lang="es-ES" dirty="0" smtClean="0">
                <a:effectLst/>
                <a:hlinkClick r:id="rId3" action="ppaction://hlinkfile" tooltip="Glándulas salivales"/>
              </a:rPr>
              <a:t>glándulas salivales</a:t>
            </a:r>
            <a:r>
              <a:rPr lang="es-ES" dirty="0" smtClean="0">
                <a:effectLst/>
              </a:rPr>
              <a:t> los humedecen e inician su </a:t>
            </a:r>
            <a:r>
              <a:rPr lang="es-ES" dirty="0" smtClean="0">
                <a:effectLst/>
                <a:hlinkClick r:id="rId4" action="ppaction://hlinkfile" tooltip="Descomposición química"/>
              </a:rPr>
              <a:t>descomposición química</a:t>
            </a:r>
            <a:r>
              <a:rPr lang="es-ES" dirty="0" smtClean="0">
                <a:effectLst/>
              </a:rPr>
              <a:t>. Luego, el bolo alimenticio cruza la </a:t>
            </a:r>
            <a:r>
              <a:rPr lang="es-ES" dirty="0" smtClean="0">
                <a:effectLst/>
                <a:hlinkClick r:id="rId5" action="ppaction://hlinkfile" tooltip="Faringe"/>
              </a:rPr>
              <a:t>faringe</a:t>
            </a:r>
            <a:r>
              <a:rPr lang="es-ES" dirty="0" smtClean="0">
                <a:effectLst/>
              </a:rPr>
              <a:t>, sigue por el </a:t>
            </a:r>
            <a:r>
              <a:rPr lang="es-ES" dirty="0" smtClean="0">
                <a:effectLst/>
                <a:hlinkClick r:id="rId6" action="ppaction://hlinkfile" tooltip="Esófago"/>
              </a:rPr>
              <a:t>esófago</a:t>
            </a:r>
            <a:r>
              <a:rPr lang="es-ES" dirty="0" smtClean="0">
                <a:effectLst/>
              </a:rPr>
              <a:t> y llega al </a:t>
            </a:r>
            <a:r>
              <a:rPr lang="es-ES" dirty="0" smtClean="0">
                <a:effectLst/>
                <a:hlinkClick r:id="rId7" action="ppaction://hlinkfile" tooltip="Estómago"/>
              </a:rPr>
              <a:t>estómago</a:t>
            </a:r>
            <a:r>
              <a:rPr lang="es-ES" dirty="0" smtClean="0">
                <a:effectLst/>
              </a:rPr>
              <a:t>, una bolsa muscular de litro y medio de capacidad, en condiciones normales, cuya mucosa segrega el potente </a:t>
            </a:r>
            <a:r>
              <a:rPr lang="es-ES" dirty="0" smtClean="0">
                <a:effectLst/>
                <a:hlinkClick r:id="rId8" action="ppaction://hlinkfile" tooltip="Jugo gástrico"/>
              </a:rPr>
              <a:t>jugo gástrico</a:t>
            </a:r>
            <a:r>
              <a:rPr lang="es-ES" dirty="0" smtClean="0">
                <a:effectLst/>
              </a:rPr>
              <a:t>, en el estómago, el alimento es agitado hasta convertirse en el </a:t>
            </a:r>
            <a:r>
              <a:rPr lang="es-ES" dirty="0" smtClean="0">
                <a:effectLst/>
                <a:hlinkClick r:id="rId9" action="ppaction://hlinkfile" tooltip="Quimo"/>
              </a:rPr>
              <a:t>quimo</a:t>
            </a:r>
            <a:r>
              <a:rPr lang="es-ES" dirty="0" smtClean="0">
                <a:effectLst/>
              </a:rPr>
              <a:t>. A la salida del estómago, el tubo digestivo se prolonga con el </a:t>
            </a:r>
            <a:r>
              <a:rPr lang="es-ES" dirty="0" smtClean="0">
                <a:effectLst/>
                <a:hlinkClick r:id="rId10" action="ppaction://hlinkfile" tooltip="Intestino delgado"/>
              </a:rPr>
              <a:t>intestino delgado</a:t>
            </a:r>
            <a:r>
              <a:rPr lang="es-ES" dirty="0" smtClean="0">
                <a:effectLst/>
              </a:rPr>
              <a:t>, de unos seis metros de largo, aunque muy replegado sobre sí mismo. En su primera porción o </a:t>
            </a:r>
            <a:r>
              <a:rPr lang="es-ES" dirty="0" smtClean="0">
                <a:effectLst/>
                <a:hlinkClick r:id="rId11" action="ppaction://hlinkfile" tooltip="Duodeno"/>
              </a:rPr>
              <a:t>duodeno</a:t>
            </a:r>
            <a:r>
              <a:rPr lang="es-ES" dirty="0" smtClean="0">
                <a:effectLst/>
              </a:rPr>
              <a:t> recibe secreciones de las glándulas intestinales, la </a:t>
            </a:r>
            <a:r>
              <a:rPr lang="es-ES" dirty="0" smtClean="0">
                <a:effectLst/>
                <a:hlinkClick r:id="rId12" action="ppaction://hlinkfile" tooltip="Bilis"/>
              </a:rPr>
              <a:t>bilis</a:t>
            </a:r>
            <a:r>
              <a:rPr lang="es-ES" dirty="0" smtClean="0">
                <a:effectLst/>
              </a:rPr>
              <a:t> y los jugos del </a:t>
            </a:r>
            <a:r>
              <a:rPr lang="es-ES" dirty="0" smtClean="0">
                <a:effectLst/>
                <a:hlinkClick r:id="rId13" action="ppaction://hlinkfile" tooltip="Páncreas"/>
              </a:rPr>
              <a:t>páncreas</a:t>
            </a:r>
            <a:r>
              <a:rPr lang="es-ES" dirty="0" smtClean="0">
                <a:effectLst/>
              </a:rPr>
              <a:t>. Todas estas secreciones contienen una gran cantidad de </a:t>
            </a:r>
            <a:r>
              <a:rPr lang="es-ES" dirty="0" smtClean="0">
                <a:effectLst/>
                <a:hlinkClick r:id="rId14" action="ppaction://hlinkfile" tooltip="Enzima"/>
              </a:rPr>
              <a:t>enzimas</a:t>
            </a:r>
            <a:r>
              <a:rPr lang="es-ES" dirty="0" smtClean="0">
                <a:effectLst/>
              </a:rPr>
              <a:t> que degradan los alimentos y los transforman en sustancias solubles simples. Posterior al duodeno se</a:t>
            </a:r>
            <a:r>
              <a:rPr lang="es-ES" baseline="0" dirty="0" smtClean="0">
                <a:effectLst/>
              </a:rPr>
              <a:t> encuentra el yeyuno (parte media del </a:t>
            </a:r>
            <a:r>
              <a:rPr lang="es-ES" baseline="0" dirty="0" err="1" smtClean="0">
                <a:effectLst/>
              </a:rPr>
              <a:t>instestino</a:t>
            </a:r>
            <a:r>
              <a:rPr lang="es-ES" baseline="0" dirty="0" smtClean="0">
                <a:effectLst/>
              </a:rPr>
              <a:t> delgado) y el </a:t>
            </a:r>
            <a:r>
              <a:rPr lang="es-ES" baseline="0" dirty="0" err="1" smtClean="0">
                <a:effectLst/>
              </a:rPr>
              <a:t>ileon</a:t>
            </a:r>
            <a:r>
              <a:rPr lang="es-ES" baseline="0" dirty="0" smtClean="0">
                <a:effectLst/>
              </a:rPr>
              <a:t> (parte final del </a:t>
            </a:r>
            <a:r>
              <a:rPr lang="es-ES" baseline="0" dirty="0" err="1" smtClean="0">
                <a:effectLst/>
              </a:rPr>
              <a:t>instestino</a:t>
            </a:r>
            <a:r>
              <a:rPr lang="es-ES" baseline="0" dirty="0" smtClean="0">
                <a:effectLst/>
              </a:rPr>
              <a:t> delgado) </a:t>
            </a:r>
            <a:r>
              <a:rPr lang="es-ES" dirty="0" smtClean="0">
                <a:effectLst/>
              </a:rPr>
              <a:t>El tubo digestivo continúa por el </a:t>
            </a:r>
            <a:r>
              <a:rPr lang="es-ES" dirty="0" smtClean="0">
                <a:effectLst/>
                <a:hlinkClick r:id="rId15" action="ppaction://hlinkfile" tooltip="Intestino grueso"/>
              </a:rPr>
              <a:t>intestino grueso</a:t>
            </a:r>
            <a:r>
              <a:rPr lang="es-ES" dirty="0" smtClean="0">
                <a:effectLst/>
              </a:rPr>
              <a:t>, de algo más de metro y medio de longitud. Este</a:t>
            </a:r>
            <a:r>
              <a:rPr lang="es-ES" baseline="0" dirty="0" smtClean="0">
                <a:effectLst/>
              </a:rPr>
              <a:t> se divide en varias partes, el colon ascendente, colon transverso, colon descendente, </a:t>
            </a:r>
            <a:r>
              <a:rPr lang="es-ES" dirty="0" smtClean="0">
                <a:effectLst/>
              </a:rPr>
              <a:t>Su porción final es el recto, que termina en el </a:t>
            </a:r>
            <a:r>
              <a:rPr lang="es-ES" dirty="0" smtClean="0">
                <a:effectLst/>
                <a:hlinkClick r:id="rId16" action="ppaction://hlinkfile" tooltip="Ano"/>
              </a:rPr>
              <a:t>ano</a:t>
            </a:r>
            <a:r>
              <a:rPr lang="es-ES" dirty="0" smtClean="0">
                <a:effectLst/>
              </a:rPr>
              <a:t>, por donde se evacuan al exterior los restos indigeribles de los alimentos</a:t>
            </a:r>
          </a:p>
          <a:p>
            <a:r>
              <a:rPr lang="es-ES" dirty="0" smtClean="0">
                <a:effectLst/>
              </a:rPr>
              <a:t>Adicionalmente</a:t>
            </a:r>
            <a:r>
              <a:rPr lang="es-ES" baseline="0" dirty="0" smtClean="0">
                <a:effectLst/>
              </a:rPr>
              <a:t> debemos mencionar el hígado y páncreas que aunque no hacen parte del tubo digestivo, asumen un papel muy importante en el proceso de </a:t>
            </a:r>
            <a:r>
              <a:rPr lang="es-ES" baseline="0" dirty="0" err="1" smtClean="0">
                <a:effectLst/>
              </a:rPr>
              <a:t>digestion</a:t>
            </a:r>
            <a:r>
              <a:rPr lang="es-ES" baseline="0" dirty="0" smtClean="0">
                <a:effectLst/>
              </a:rPr>
              <a:t>, el </a:t>
            </a:r>
            <a:r>
              <a:rPr lang="es-ES" baseline="0" dirty="0" err="1" smtClean="0">
                <a:effectLst/>
              </a:rPr>
              <a:t>pancreas</a:t>
            </a:r>
            <a:r>
              <a:rPr lang="es-ES" baseline="0" dirty="0" smtClean="0">
                <a:effectLst/>
              </a:rPr>
              <a:t>  </a:t>
            </a:r>
            <a:r>
              <a:rPr lang="es-ES" dirty="0" smtClean="0">
                <a:effectLst/>
              </a:rPr>
              <a:t>Es una </a:t>
            </a:r>
            <a:r>
              <a:rPr lang="es-ES" dirty="0" smtClean="0">
                <a:effectLst/>
                <a:hlinkClick r:id="rId17" action="ppaction://hlinkfile" tooltip="Glándula"/>
              </a:rPr>
              <a:t>glándula</a:t>
            </a:r>
            <a:r>
              <a:rPr lang="es-ES" dirty="0" smtClean="0">
                <a:effectLst/>
              </a:rPr>
              <a:t> íntimamente relacionada con el duodeno, es de origen mixto, segrega </a:t>
            </a:r>
            <a:r>
              <a:rPr lang="es-ES" dirty="0" smtClean="0">
                <a:effectLst/>
                <a:hlinkClick r:id="rId18" action="ppaction://hlinkfile" tooltip="Hormona"/>
              </a:rPr>
              <a:t>hormonas</a:t>
            </a:r>
            <a:r>
              <a:rPr lang="es-ES" dirty="0" smtClean="0">
                <a:effectLst/>
              </a:rPr>
              <a:t> a la sangre para controlar los </a:t>
            </a:r>
            <a:r>
              <a:rPr lang="es-ES" dirty="0" smtClean="0">
                <a:effectLst/>
                <a:hlinkClick r:id="rId19" action="ppaction://hlinkfile" tooltip="Azúcares"/>
              </a:rPr>
              <a:t>azúcares</a:t>
            </a:r>
            <a:r>
              <a:rPr lang="es-ES" dirty="0" smtClean="0">
                <a:effectLst/>
              </a:rPr>
              <a:t> y </a:t>
            </a:r>
            <a:r>
              <a:rPr lang="es-ES" dirty="0" smtClean="0">
                <a:effectLst/>
                <a:hlinkClick r:id="rId20" action="ppaction://hlinkfile" tooltip="Jugo pancreático"/>
              </a:rPr>
              <a:t>jugo pancreático</a:t>
            </a:r>
            <a:r>
              <a:rPr lang="es-ES" dirty="0" smtClean="0">
                <a:effectLst/>
              </a:rPr>
              <a:t> que se vierte al intestino a través del conducto pancreático, e interviene y facilita la digestión, sus secreciones son de gran importancia en la digestión de los alimentos. Y El hígado es la mayor </a:t>
            </a:r>
            <a:r>
              <a:rPr lang="es-ES" dirty="0" smtClean="0">
                <a:effectLst/>
                <a:hlinkClick r:id="rId21" action="ppaction://hlinkfile" tooltip="Víscera"/>
              </a:rPr>
              <a:t>víscera</a:t>
            </a:r>
            <a:r>
              <a:rPr lang="es-ES" dirty="0" smtClean="0">
                <a:effectLst/>
              </a:rPr>
              <a:t> del cuerpo. Pesa 1500 gramos. Consta de cuatro lóbulos, derecho, izquierdo, cuadrado y caudado; los cuales a su vez se dividen en segmentos. Las vías biliares son las vías excretoras del hígado, por ellas la </a:t>
            </a:r>
            <a:r>
              <a:rPr lang="es-ES" dirty="0" smtClean="0">
                <a:effectLst/>
                <a:hlinkClick r:id="rId12" action="ppaction://hlinkfile" tooltip="Bilis"/>
              </a:rPr>
              <a:t>bilis</a:t>
            </a:r>
            <a:r>
              <a:rPr lang="es-ES" dirty="0" smtClean="0">
                <a:effectLst/>
              </a:rPr>
              <a:t> es conducida al duodeno. Normalmente salen dos conductos: derecho e izquierdo, que confluyen entre sí formando un conducto único. El conducto hepático, recibe un conducto más fino, el conducto cístico, que proviene de la </a:t>
            </a:r>
            <a:r>
              <a:rPr lang="es-ES" dirty="0" smtClean="0">
                <a:effectLst/>
                <a:hlinkClick r:id="rId22" action="ppaction://hlinkfile" tooltip="Vesícula biliar"/>
              </a:rPr>
              <a:t>vesícula biliar</a:t>
            </a:r>
            <a:r>
              <a:rPr lang="es-ES" dirty="0" smtClean="0">
                <a:effectLst/>
              </a:rPr>
              <a:t> alojada en la cara visceral de hígado. De la reunión de los conductos cístico y el hepático se forma el </a:t>
            </a:r>
            <a:r>
              <a:rPr lang="es-ES" dirty="0" smtClean="0">
                <a:effectLst/>
                <a:hlinkClick r:id="rId23" action="ppaction://hlinkfile" tooltip="Colédoco"/>
              </a:rPr>
              <a:t>colédoco</a:t>
            </a:r>
            <a:r>
              <a:rPr lang="es-ES" dirty="0" smtClean="0">
                <a:effectLst/>
              </a:rPr>
              <a:t>, que desciende al duodeno, en la que desemboca junto con el conducto excretor del páncreas. La vesícula biliar es una víscera hueca pequeña. Su función es la de almacenar y concentrar la bilis segregada por el hígado, hasta ser requerida por los procesos de la digestión. En este momento se contrae y expulsa la bilis concentrada hacia el duodeno.</a:t>
            </a:r>
          </a:p>
          <a:p>
            <a:endParaRPr lang="es-CO" dirty="0"/>
          </a:p>
        </p:txBody>
      </p:sp>
      <p:sp>
        <p:nvSpPr>
          <p:cNvPr id="4" name="3 Marcador de número de diapositiva"/>
          <p:cNvSpPr>
            <a:spLocks noGrp="1"/>
          </p:cNvSpPr>
          <p:nvPr>
            <p:ph type="sldNum" sz="quarter" idx="10"/>
          </p:nvPr>
        </p:nvSpPr>
        <p:spPr/>
        <p:txBody>
          <a:bodyPr/>
          <a:lstStyle/>
          <a:p>
            <a:fld id="{D6931F27-5B1D-464A-8A5F-83A9862B787F}" type="slidenum">
              <a:rPr lang="es-CO" smtClean="0"/>
              <a:pPr/>
              <a:t>2</a:t>
            </a:fld>
            <a:endParaRPr lang="es-CO"/>
          </a:p>
        </p:txBody>
      </p:sp>
    </p:spTree>
    <p:extLst>
      <p:ext uri="{BB962C8B-B14F-4D97-AF65-F5344CB8AC3E}">
        <p14:creationId xmlns:p14="http://schemas.microsoft.com/office/powerpoint/2010/main" xmlns="" val="88930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47CFC-816F-41D0-AAC0-9BF4FEBC753E}" type="datetimeFigureOut">
              <a:rPr lang="es-ES" smtClean="0"/>
              <a:pPr/>
              <a:t>13/04/2012</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2FADFE-3B8F-471C-ABF0-DBC7717ECBBC}"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13/04/2012</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47CFC-816F-41D0-AAC0-9BF4FEBC753E}" type="datetimeFigureOut">
              <a:rPr lang="es-ES" smtClean="0"/>
              <a:pPr/>
              <a:t>13/04/2012</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s.wikipedia.org/wiki/Faringe" TargetMode="External"/><Relationship Id="rId13" Type="http://schemas.openxmlformats.org/officeDocument/2006/relationships/hyperlink" Target="http://familydoctor.org/familydoctor/es/diseases-conditions/heartburn.html" TargetMode="External"/><Relationship Id="rId18" Type="http://schemas.openxmlformats.org/officeDocument/2006/relationships/hyperlink" Target="http://es.wikipedia.org/wiki/Pancreatitis" TargetMode="External"/><Relationship Id="rId3" Type="http://schemas.openxmlformats.org/officeDocument/2006/relationships/hyperlink" Target="http://www.nlm.nih.gov/medlineplus/spanish/ency/article/001041.htm" TargetMode="External"/><Relationship Id="rId21" Type="http://schemas.openxmlformats.org/officeDocument/2006/relationships/hyperlink" Target="http://es.wikipedia.org/wiki/Enfermedad_de_Crohn" TargetMode="External"/><Relationship Id="rId7" Type="http://schemas.openxmlformats.org/officeDocument/2006/relationships/hyperlink" Target="http://www.saludysintomas.com/2009/10/afta.html" TargetMode="External"/><Relationship Id="rId12" Type="http://schemas.openxmlformats.org/officeDocument/2006/relationships/hyperlink" Target="http://www.nlm.nih.gov/medlineplus/spanish/indigestion.html" TargetMode="External"/><Relationship Id="rId17" Type="http://schemas.openxmlformats.org/officeDocument/2006/relationships/hyperlink" Target="http://www.dmedicina.com/enfermedades/respiratorias/fibrosis-quistica" TargetMode="External"/><Relationship Id="rId2" Type="http://schemas.openxmlformats.org/officeDocument/2006/relationships/hyperlink" Target="http://www.nlm.nih.gov/medlineplus/spanish/salivaryglandcancer.html" TargetMode="External"/><Relationship Id="rId16" Type="http://schemas.openxmlformats.org/officeDocument/2006/relationships/hyperlink" Target="http://es.wikipedia.org/wiki/Hepatitis" TargetMode="External"/><Relationship Id="rId20" Type="http://schemas.openxmlformats.org/officeDocument/2006/relationships/hyperlink" Target="http://kidshealth.org/teen/en_espanol/enfermedades/celiac_esp.html" TargetMode="External"/><Relationship Id="rId1" Type="http://schemas.openxmlformats.org/officeDocument/2006/relationships/slideLayout" Target="../slideLayouts/slideLayout2.xml"/><Relationship Id="rId6" Type="http://schemas.openxmlformats.org/officeDocument/2006/relationships/hyperlink" Target="http://www.umm.edu/esp_ency/article/000998sym.htm" TargetMode="External"/><Relationship Id="rId11" Type="http://schemas.openxmlformats.org/officeDocument/2006/relationships/hyperlink" Target="http://www.nlm.nih.gov/medlineplus/spanish/esophagusdisorders.html" TargetMode="External"/><Relationship Id="rId5" Type="http://schemas.openxmlformats.org/officeDocument/2006/relationships/hyperlink" Target="http://www.caries.info/tratamiento.htm" TargetMode="External"/><Relationship Id="rId15" Type="http://schemas.openxmlformats.org/officeDocument/2006/relationships/hyperlink" Target="http://cirrosis-hepatica.blogspot.com/" TargetMode="External"/><Relationship Id="rId10" Type="http://schemas.openxmlformats.org/officeDocument/2006/relationships/hyperlink" Target="http://www.saludalia.com/Saludalia/web_saludalia/tu_salud/doc/nino/doc/amigdalitis_nino.htm" TargetMode="External"/><Relationship Id="rId19" Type="http://schemas.openxmlformats.org/officeDocument/2006/relationships/hyperlink" Target="http://www.nlm.nih.gov/medlineplus/spanish/smallintestinedisorders.html" TargetMode="External"/><Relationship Id="rId4" Type="http://schemas.openxmlformats.org/officeDocument/2006/relationships/hyperlink" Target="http://www.esmas.com/salud/saludfamiliar/v5/420800.html" TargetMode="External"/><Relationship Id="rId9" Type="http://schemas.openxmlformats.org/officeDocument/2006/relationships/hyperlink" Target="http://es.wikipedia.org/wiki/Amigdalitis" TargetMode="External"/><Relationship Id="rId14" Type="http://schemas.openxmlformats.org/officeDocument/2006/relationships/hyperlink" Target="http://www.nlm.nih.gov/medlineplus/spanish/ency/article/000206.htm" TargetMode="External"/><Relationship Id="rId22" Type="http://schemas.openxmlformats.org/officeDocument/2006/relationships/hyperlink" Target="http://www.nlm.nih.gov/medlineplus/spanish/hemorrhoid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572000" y="2564904"/>
            <a:ext cx="3600399" cy="1702160"/>
          </a:xfrm>
        </p:spPr>
        <p:txBody>
          <a:bodyPr>
            <a:normAutofit/>
          </a:bodyPr>
          <a:lstStyle/>
          <a:p>
            <a:pPr algn="ctr"/>
            <a:r>
              <a:rPr lang="es-CO" sz="4400" dirty="0" smtClean="0"/>
              <a:t>Sistema digestivo</a:t>
            </a:r>
            <a:endParaRPr lang="es-CO" sz="4400" dirty="0"/>
          </a:p>
        </p:txBody>
      </p:sp>
      <p:sp>
        <p:nvSpPr>
          <p:cNvPr id="3" name="2 Subtítulo"/>
          <p:cNvSpPr>
            <a:spLocks noGrp="1"/>
          </p:cNvSpPr>
          <p:nvPr>
            <p:ph type="subTitle" idx="1"/>
          </p:nvPr>
        </p:nvSpPr>
        <p:spPr>
          <a:xfrm>
            <a:off x="4716016" y="4653136"/>
            <a:ext cx="3309803" cy="1260629"/>
          </a:xfrm>
        </p:spPr>
        <p:txBody>
          <a:bodyPr/>
          <a:lstStyle/>
          <a:p>
            <a:r>
              <a:rPr lang="es-CO" dirty="0" smtClean="0"/>
              <a:t>Luz Mireya Román</a:t>
            </a:r>
          </a:p>
          <a:p>
            <a:r>
              <a:rPr lang="es-CO" dirty="0" smtClean="0"/>
              <a:t>Yesenia Moreno </a:t>
            </a:r>
          </a:p>
          <a:p>
            <a:r>
              <a:rPr lang="es-CO" dirty="0" smtClean="0"/>
              <a:t>Claudia Rivera Rodríguez</a:t>
            </a:r>
            <a:endParaRPr lang="es-CO" dirty="0"/>
          </a:p>
        </p:txBody>
      </p:sp>
    </p:spTree>
    <p:extLst>
      <p:ext uri="{BB962C8B-B14F-4D97-AF65-F5344CB8AC3E}">
        <p14:creationId xmlns:p14="http://schemas.microsoft.com/office/powerpoint/2010/main" xmlns="" val="2244934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851403545"/>
              </p:ext>
            </p:extLst>
          </p:nvPr>
        </p:nvGraphicFramePr>
        <p:xfrm>
          <a:off x="1043608" y="1340768"/>
          <a:ext cx="7056783" cy="4320479"/>
        </p:xfrm>
        <a:graphic>
          <a:graphicData uri="http://schemas.openxmlformats.org/drawingml/2006/table">
            <a:tbl>
              <a:tblPr>
                <a:tableStyleId>{5C22544A-7EE6-4342-B048-85BDC9FD1C3A}</a:tableStyleId>
              </a:tblPr>
              <a:tblGrid>
                <a:gridCol w="931313"/>
                <a:gridCol w="1491616"/>
                <a:gridCol w="2316927"/>
                <a:gridCol w="2316927"/>
              </a:tblGrid>
              <a:tr h="682577">
                <a:tc rowSpan="2">
                  <a:txBody>
                    <a:bodyPr/>
                    <a:lstStyle/>
                    <a:p>
                      <a:pPr algn="ctr" fontAlgn="ctr"/>
                      <a:r>
                        <a:rPr lang="es-CO" sz="1200" u="none" strike="noStrike">
                          <a:effectLst/>
                        </a:rPr>
                        <a:t>INTESTINO DELGADO</a:t>
                      </a:r>
                      <a:endParaRPr lang="es-CO" sz="1200" b="1"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enfermedad celiaca</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diarrea, dolor abdominal, abotagamiento y pérdida de peso</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No existe tratamiento farmacologico adicional a los analgésicos</a:t>
                      </a:r>
                      <a:endParaRPr lang="es-CO" sz="1200" b="0" i="0" u="none" strike="noStrike">
                        <a:solidFill>
                          <a:srgbClr val="000000"/>
                        </a:solidFill>
                        <a:effectLst/>
                        <a:latin typeface="Calibri"/>
                      </a:endParaRPr>
                    </a:p>
                  </a:txBody>
                  <a:tcPr marL="6878" marR="6878" marT="6878" marB="0" anchor="ctr"/>
                </a:tc>
              </a:tr>
              <a:tr h="3637902">
                <a:tc vMerge="1">
                  <a:txBody>
                    <a:bodyPr/>
                    <a:lstStyle/>
                    <a:p>
                      <a:endParaRPr lang="es-CO"/>
                    </a:p>
                  </a:txBody>
                  <a:tcPr/>
                </a:tc>
                <a:tc>
                  <a:txBody>
                    <a:bodyPr/>
                    <a:lstStyle/>
                    <a:p>
                      <a:pPr algn="ctr" fontAlgn="ctr"/>
                      <a:r>
                        <a:rPr lang="es-CO" sz="1200" u="none" strike="noStrike">
                          <a:effectLst/>
                        </a:rPr>
                        <a:t>enfermedad de Crohn</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diarrea, dolor abdominal, debilidad, pérdida de peso, falta de apetito</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dirty="0">
                          <a:effectLst/>
                        </a:rPr>
                        <a:t>Los glucocorticoides se suelen emplear en los brotes agudos, y los inmunosupresores como la </a:t>
                      </a:r>
                      <a:r>
                        <a:rPr lang="es-CO" sz="1200" u="none" strike="noStrike" dirty="0" err="1">
                          <a:effectLst/>
                        </a:rPr>
                        <a:t>azatioprina</a:t>
                      </a:r>
                      <a:r>
                        <a:rPr lang="es-CO" sz="1200" u="none" strike="noStrike" dirty="0">
                          <a:effectLst/>
                        </a:rPr>
                        <a:t>, la </a:t>
                      </a:r>
                      <a:r>
                        <a:rPr lang="es-CO" sz="1200" u="none" strike="noStrike" dirty="0" err="1">
                          <a:effectLst/>
                        </a:rPr>
                        <a:t>mercaptopurina</a:t>
                      </a:r>
                      <a:r>
                        <a:rPr lang="es-CO" sz="1200" u="none" strike="noStrike" dirty="0">
                          <a:effectLst/>
                        </a:rPr>
                        <a:t> o el </a:t>
                      </a:r>
                      <a:r>
                        <a:rPr lang="es-CO" sz="1200" u="none" strike="noStrike" dirty="0" err="1">
                          <a:effectLst/>
                        </a:rPr>
                        <a:t>metotrexato</a:t>
                      </a:r>
                      <a:r>
                        <a:rPr lang="es-CO" sz="1200" u="none" strike="noStrike" dirty="0">
                          <a:effectLst/>
                        </a:rPr>
                        <a:t>, para mantener el efecto a largo plazo. Últimamente se han desarrollado las llamadas terapias biológicas, como el </a:t>
                      </a:r>
                      <a:r>
                        <a:rPr lang="es-CO" sz="1200" u="none" strike="noStrike" dirty="0" err="1">
                          <a:effectLst/>
                        </a:rPr>
                        <a:t>infliximab</a:t>
                      </a:r>
                      <a:r>
                        <a:rPr lang="es-CO" sz="1200" u="none" strike="noStrike" dirty="0">
                          <a:effectLst/>
                        </a:rPr>
                        <a:t> y el </a:t>
                      </a:r>
                      <a:r>
                        <a:rPr lang="es-CO" sz="1200" u="none" strike="noStrike" dirty="0" err="1">
                          <a:effectLst/>
                        </a:rPr>
                        <a:t>adalimumab</a:t>
                      </a:r>
                      <a:r>
                        <a:rPr lang="es-CO" sz="1200" u="none" strike="noStrike" dirty="0">
                          <a:effectLst/>
                        </a:rPr>
                        <a:t>, que consiguen detener la inflamación, a veces de manera importante, aunque no son necesarias en todos los pacientes.</a:t>
                      </a:r>
                      <a:endParaRPr lang="es-CO" sz="1200" b="0" i="0" u="none" strike="noStrike" dirty="0">
                        <a:solidFill>
                          <a:srgbClr val="000000"/>
                        </a:solidFill>
                        <a:effectLst/>
                        <a:latin typeface="Calibri"/>
                      </a:endParaRPr>
                    </a:p>
                  </a:txBody>
                  <a:tcPr marL="6878" marR="6878" marT="6878" marB="0" anchor="ctr"/>
                </a:tc>
              </a:tr>
            </a:tbl>
          </a:graphicData>
        </a:graphic>
      </p:graphicFrame>
    </p:spTree>
    <p:extLst>
      <p:ext uri="{BB962C8B-B14F-4D97-AF65-F5344CB8AC3E}">
        <p14:creationId xmlns:p14="http://schemas.microsoft.com/office/powerpoint/2010/main" xmlns="" val="426384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1900577323"/>
              </p:ext>
            </p:extLst>
          </p:nvPr>
        </p:nvGraphicFramePr>
        <p:xfrm>
          <a:off x="899592" y="1124744"/>
          <a:ext cx="7128792" cy="4608512"/>
        </p:xfrm>
        <a:graphic>
          <a:graphicData uri="http://schemas.openxmlformats.org/drawingml/2006/table">
            <a:tbl>
              <a:tblPr>
                <a:tableStyleId>{5C22544A-7EE6-4342-B048-85BDC9FD1C3A}</a:tableStyleId>
              </a:tblPr>
              <a:tblGrid>
                <a:gridCol w="1090059"/>
                <a:gridCol w="1186524"/>
                <a:gridCol w="1900368"/>
                <a:gridCol w="2951841"/>
              </a:tblGrid>
              <a:tr h="3656565">
                <a:tc>
                  <a:txBody>
                    <a:bodyPr/>
                    <a:lstStyle/>
                    <a:p>
                      <a:pPr algn="ctr" fontAlgn="ctr"/>
                      <a:r>
                        <a:rPr lang="es-CO" sz="800" u="none" strike="noStrike">
                          <a:effectLst/>
                        </a:rPr>
                        <a:t>INSTESTINO GRUESO</a:t>
                      </a:r>
                      <a:endParaRPr lang="es-CO" sz="800" b="1" i="0" u="none" strike="noStrike">
                        <a:solidFill>
                          <a:srgbClr val="000000"/>
                        </a:solidFill>
                        <a:effectLst/>
                        <a:latin typeface="Calibri"/>
                      </a:endParaRPr>
                    </a:p>
                  </a:txBody>
                  <a:tcPr marL="4807" marR="4807" marT="4807" marB="0" anchor="ctr"/>
                </a:tc>
                <a:tc>
                  <a:txBody>
                    <a:bodyPr/>
                    <a:lstStyle/>
                    <a:p>
                      <a:pPr algn="ctr" fontAlgn="ctr"/>
                      <a:r>
                        <a:rPr lang="es-CO" sz="800" u="none" strike="noStrike">
                          <a:effectLst/>
                        </a:rPr>
                        <a:t>• Colitis ulcerosa  </a:t>
                      </a:r>
                      <a:br>
                        <a:rPr lang="es-CO" sz="800" u="none" strike="noStrike">
                          <a:effectLst/>
                        </a:rPr>
                      </a:br>
                      <a:r>
                        <a:rPr lang="es-CO" sz="800" u="none" strike="noStrike">
                          <a:effectLst/>
                        </a:rPr>
                        <a:t>• Colon irritable </a:t>
                      </a:r>
                      <a:br>
                        <a:rPr lang="es-CO" sz="800" u="none" strike="noStrike">
                          <a:effectLst/>
                        </a:rPr>
                      </a:br>
                      <a:r>
                        <a:rPr lang="es-CO" sz="800" u="none" strike="noStrike">
                          <a:effectLst/>
                        </a:rPr>
                        <a:t>• Constipación o estreñimiento </a:t>
                      </a:r>
                      <a:br>
                        <a:rPr lang="es-CO" sz="800" u="none" strike="noStrike">
                          <a:effectLst/>
                        </a:rPr>
                      </a:br>
                      <a:r>
                        <a:rPr lang="es-CO" sz="800" u="none" strike="noStrike">
                          <a:effectLst/>
                        </a:rPr>
                        <a:t>• Diarreas agudas  </a:t>
                      </a:r>
                      <a:br>
                        <a:rPr lang="es-CO" sz="800" u="none" strike="noStrike">
                          <a:effectLst/>
                        </a:rPr>
                      </a:br>
                      <a:r>
                        <a:rPr lang="es-CO" sz="800" u="none" strike="noStrike">
                          <a:effectLst/>
                        </a:rPr>
                        <a:t>• Diarreas prolongadas o crónicas </a:t>
                      </a:r>
                      <a:br>
                        <a:rPr lang="es-CO" sz="800" u="none" strike="noStrike">
                          <a:effectLst/>
                        </a:rPr>
                      </a:br>
                      <a:r>
                        <a:rPr lang="es-CO" sz="800" u="none" strike="noStrike">
                          <a:effectLst/>
                        </a:rPr>
                        <a:t>• Divertículos </a:t>
                      </a:r>
                      <a:br>
                        <a:rPr lang="es-CO" sz="800" u="none" strike="noStrike">
                          <a:effectLst/>
                        </a:rPr>
                      </a:br>
                      <a:r>
                        <a:rPr lang="es-CO" sz="800" u="none" strike="noStrike">
                          <a:effectLst/>
                        </a:rPr>
                        <a:t>• Enfermedad Celiaca </a:t>
                      </a:r>
                      <a:br>
                        <a:rPr lang="es-CO" sz="800" u="none" strike="noStrike">
                          <a:effectLst/>
                        </a:rPr>
                      </a:br>
                      <a:r>
                        <a:rPr lang="es-CO" sz="800" u="none" strike="noStrike">
                          <a:effectLst/>
                        </a:rPr>
                        <a:t>• Enfermedad de Crohn </a:t>
                      </a:r>
                      <a:br>
                        <a:rPr lang="es-CO" sz="800" u="none" strike="noStrike">
                          <a:effectLst/>
                        </a:rPr>
                      </a:br>
                      <a:r>
                        <a:rPr lang="es-CO" sz="800" u="none" strike="noStrike">
                          <a:effectLst/>
                        </a:rPr>
                        <a:t>• Enfermedades </a:t>
                      </a:r>
                      <a:br>
                        <a:rPr lang="es-CO" sz="800" u="none" strike="noStrike">
                          <a:effectLst/>
                        </a:rPr>
                      </a:br>
                      <a:r>
                        <a:rPr lang="es-CO" sz="800" u="none" strike="noStrike">
                          <a:effectLst/>
                        </a:rPr>
                        <a:t>Inflamatorias intestinales </a:t>
                      </a:r>
                      <a:br>
                        <a:rPr lang="es-CO" sz="800" u="none" strike="noStrike">
                          <a:effectLst/>
                        </a:rPr>
                      </a:br>
                      <a:r>
                        <a:rPr lang="es-CO" sz="800" u="none" strike="noStrike">
                          <a:effectLst/>
                        </a:rPr>
                        <a:t>• Intolerancia a la leche </a:t>
                      </a:r>
                      <a:br>
                        <a:rPr lang="es-CO" sz="800" u="none" strike="noStrike">
                          <a:effectLst/>
                        </a:rPr>
                      </a:br>
                      <a:r>
                        <a:rPr lang="es-CO" sz="800" u="none" strike="noStrike">
                          <a:effectLst/>
                        </a:rPr>
                        <a:t>• Tumores intestinales  </a:t>
                      </a:r>
                      <a:br>
                        <a:rPr lang="es-CO" sz="800" u="none" strike="noStrike">
                          <a:effectLst/>
                        </a:rPr>
                      </a:br>
                      <a:r>
                        <a:rPr lang="es-CO" sz="800" u="none" strike="noStrike">
                          <a:effectLst/>
                        </a:rPr>
                        <a:t>• Úlceras del intestino </a:t>
                      </a:r>
                      <a:br>
                        <a:rPr lang="es-CO" sz="800" u="none" strike="noStrike">
                          <a:effectLst/>
                        </a:rPr>
                      </a:br>
                      <a:endParaRPr lang="es-CO" sz="800" b="0" i="0" u="none" strike="noStrike">
                        <a:solidFill>
                          <a:srgbClr val="000000"/>
                        </a:solidFill>
                        <a:effectLst/>
                        <a:latin typeface="Calibri"/>
                      </a:endParaRPr>
                    </a:p>
                  </a:txBody>
                  <a:tcPr marL="4807" marR="4807" marT="4807" marB="0" anchor="ctr"/>
                </a:tc>
                <a:tc>
                  <a:txBody>
                    <a:bodyPr/>
                    <a:lstStyle/>
                    <a:p>
                      <a:pPr algn="ctr" fontAlgn="ctr"/>
                      <a:r>
                        <a:rPr lang="es-CO" sz="800" u="none" strike="noStrike">
                          <a:effectLst/>
                        </a:rPr>
                        <a:t>Distención y dolor abdominal, gases, nauseas, diarrea, estreñimiento, sangrado en las heces.</a:t>
                      </a:r>
                      <a:endParaRPr lang="es-CO" sz="800" b="0" i="0" u="none" strike="noStrike">
                        <a:solidFill>
                          <a:srgbClr val="000000"/>
                        </a:solidFill>
                        <a:effectLst/>
                        <a:latin typeface="Calibri"/>
                      </a:endParaRPr>
                    </a:p>
                  </a:txBody>
                  <a:tcPr marL="4807" marR="4807" marT="4807" marB="0" anchor="ctr"/>
                </a:tc>
                <a:tc>
                  <a:txBody>
                    <a:bodyPr/>
                    <a:lstStyle/>
                    <a:p>
                      <a:pPr algn="ctr" fontAlgn="ctr"/>
                      <a:r>
                        <a:rPr lang="es-CO" sz="800" u="none" strike="noStrike">
                          <a:effectLst/>
                        </a:rPr>
                        <a:t>sólo cuando la intensidad de los síntomas así lo aconseje, dirigidos a controlar el síntoma predominante y durante un periodo limitado de tiempo. Pueden ser inhibidores de los espasmos (espasmolíticos), estimulantes de la motilidad (procinéticos), antidiarreicos, laxantes, antidepresivos y ansiolíticos. </a:t>
                      </a:r>
                      <a:endParaRPr lang="es-CO" sz="800" b="0" i="0" u="none" strike="noStrike">
                        <a:solidFill>
                          <a:srgbClr val="000000"/>
                        </a:solidFill>
                        <a:effectLst/>
                        <a:latin typeface="Calibri"/>
                      </a:endParaRPr>
                    </a:p>
                  </a:txBody>
                  <a:tcPr marL="4807" marR="4807" marT="4807" marB="0" anchor="ctr"/>
                </a:tc>
              </a:tr>
              <a:tr h="951947">
                <a:tc>
                  <a:txBody>
                    <a:bodyPr/>
                    <a:lstStyle/>
                    <a:p>
                      <a:pPr algn="ctr" fontAlgn="ctr"/>
                      <a:r>
                        <a:rPr lang="es-CO" sz="800" u="none" strike="noStrike">
                          <a:effectLst/>
                        </a:rPr>
                        <a:t>ANO</a:t>
                      </a:r>
                      <a:endParaRPr lang="es-CO" sz="800" b="1" i="0" u="none" strike="noStrike">
                        <a:solidFill>
                          <a:srgbClr val="000000"/>
                        </a:solidFill>
                        <a:effectLst/>
                        <a:latin typeface="Calibri"/>
                      </a:endParaRPr>
                    </a:p>
                  </a:txBody>
                  <a:tcPr marL="4807" marR="4807" marT="4807" marB="0" anchor="ctr"/>
                </a:tc>
                <a:tc>
                  <a:txBody>
                    <a:bodyPr/>
                    <a:lstStyle/>
                    <a:p>
                      <a:pPr algn="ctr" fontAlgn="ctr"/>
                      <a:r>
                        <a:rPr lang="es-CO" sz="800" u="none" strike="noStrike">
                          <a:effectLst/>
                        </a:rPr>
                        <a:t>Hemorroides</a:t>
                      </a:r>
                      <a:endParaRPr lang="es-CO" sz="800" b="0" i="0" u="none" strike="noStrike">
                        <a:solidFill>
                          <a:srgbClr val="000000"/>
                        </a:solidFill>
                        <a:effectLst/>
                        <a:latin typeface="Calibri"/>
                      </a:endParaRPr>
                    </a:p>
                  </a:txBody>
                  <a:tcPr marL="4807" marR="4807" marT="4807" marB="0" anchor="ctr"/>
                </a:tc>
                <a:tc>
                  <a:txBody>
                    <a:bodyPr/>
                    <a:lstStyle/>
                    <a:p>
                      <a:pPr algn="ctr" fontAlgn="ctr"/>
                      <a:r>
                        <a:rPr lang="es-CO" sz="800" u="none" strike="noStrike">
                          <a:effectLst/>
                        </a:rPr>
                        <a:t>sangre roja brillante en las heces, en el papel higiénico o en el inodoro</a:t>
                      </a:r>
                      <a:endParaRPr lang="es-CO" sz="800" b="0" i="0" u="none" strike="noStrike">
                        <a:solidFill>
                          <a:srgbClr val="000000"/>
                        </a:solidFill>
                        <a:effectLst/>
                        <a:latin typeface="Calibri"/>
                      </a:endParaRPr>
                    </a:p>
                  </a:txBody>
                  <a:tcPr marL="4807" marR="4807" marT="4807" marB="0" anchor="ctr"/>
                </a:tc>
                <a:tc>
                  <a:txBody>
                    <a:bodyPr/>
                    <a:lstStyle/>
                    <a:p>
                      <a:pPr algn="ctr" fontAlgn="ctr"/>
                      <a:r>
                        <a:rPr lang="es-CO" sz="800" u="none" strike="noStrike" dirty="0">
                          <a:effectLst/>
                        </a:rPr>
                        <a:t>Anestésicos locales, vasoconstrictores y corticoides, los corticoides más utilizados en los preparados antihemorroidales son: hidrocortisona, </a:t>
                      </a:r>
                      <a:r>
                        <a:rPr lang="es-CO" sz="800" u="none" strike="noStrike" dirty="0" err="1">
                          <a:effectLst/>
                        </a:rPr>
                        <a:t>fluocinolona</a:t>
                      </a:r>
                      <a:r>
                        <a:rPr lang="es-CO" sz="800" u="none" strike="noStrike" dirty="0">
                          <a:effectLst/>
                        </a:rPr>
                        <a:t>, </a:t>
                      </a:r>
                      <a:r>
                        <a:rPr lang="es-CO" sz="800" u="none" strike="noStrike" dirty="0" err="1">
                          <a:effectLst/>
                        </a:rPr>
                        <a:t>triamcinolona</a:t>
                      </a:r>
                      <a:r>
                        <a:rPr lang="es-CO" sz="800" u="none" strike="noStrike" dirty="0">
                          <a:effectLst/>
                        </a:rPr>
                        <a:t>, </a:t>
                      </a:r>
                      <a:r>
                        <a:rPr lang="es-CO" sz="800" u="none" strike="noStrike" dirty="0" err="1">
                          <a:effectLst/>
                        </a:rPr>
                        <a:t>prednisona</a:t>
                      </a:r>
                      <a:r>
                        <a:rPr lang="es-CO" sz="800" u="none" strike="noStrike" dirty="0">
                          <a:effectLst/>
                        </a:rPr>
                        <a:t>, </a:t>
                      </a:r>
                      <a:r>
                        <a:rPr lang="es-CO" sz="800" u="none" strike="noStrike" dirty="0" err="1">
                          <a:effectLst/>
                        </a:rPr>
                        <a:t>prednisolona</a:t>
                      </a:r>
                      <a:r>
                        <a:rPr lang="es-CO" sz="800" u="none" strike="noStrike" dirty="0">
                          <a:effectLst/>
                        </a:rPr>
                        <a:t> y </a:t>
                      </a:r>
                      <a:r>
                        <a:rPr lang="es-CO" sz="800" u="none" strike="noStrike" dirty="0" err="1">
                          <a:effectLst/>
                        </a:rPr>
                        <a:t>beclometasona</a:t>
                      </a:r>
                      <a:r>
                        <a:rPr lang="es-CO" sz="800" u="none" strike="noStrike" dirty="0">
                          <a:effectLst/>
                        </a:rPr>
                        <a:t>. </a:t>
                      </a:r>
                      <a:endParaRPr lang="es-CO" sz="800" b="0" i="0" u="none" strike="noStrike" dirty="0">
                        <a:solidFill>
                          <a:srgbClr val="000000"/>
                        </a:solidFill>
                        <a:effectLst/>
                        <a:latin typeface="Calibri"/>
                      </a:endParaRPr>
                    </a:p>
                  </a:txBody>
                  <a:tcPr marL="4807" marR="4807" marT="4807" marB="0" anchor="ctr"/>
                </a:tc>
              </a:tr>
            </a:tbl>
          </a:graphicData>
        </a:graphic>
      </p:graphicFrame>
    </p:spTree>
    <p:extLst>
      <p:ext uri="{BB962C8B-B14F-4D97-AF65-F5344CB8AC3E}">
        <p14:creationId xmlns:p14="http://schemas.microsoft.com/office/powerpoint/2010/main" xmlns="" val="1098962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Referencias Bibliográficas</a:t>
            </a:r>
            <a:endParaRPr lang="es-CO" dirty="0"/>
          </a:p>
        </p:txBody>
      </p:sp>
      <p:sp>
        <p:nvSpPr>
          <p:cNvPr id="3" name="2 Marcador de contenido"/>
          <p:cNvSpPr>
            <a:spLocks noGrp="1"/>
          </p:cNvSpPr>
          <p:nvPr>
            <p:ph idx="1"/>
          </p:nvPr>
        </p:nvSpPr>
        <p:spPr/>
        <p:txBody>
          <a:bodyPr>
            <a:normAutofit fontScale="40000" lnSpcReduction="20000"/>
          </a:bodyPr>
          <a:lstStyle/>
          <a:p>
            <a:r>
              <a:rPr lang="es-CO" u="sng" dirty="0">
                <a:hlinkClick r:id="rId2"/>
              </a:rPr>
              <a:t>http://www.nlm.nih.gov/medlineplus/spanish/salivaryglandcancer.html</a:t>
            </a:r>
            <a:endParaRPr lang="es-CO" dirty="0"/>
          </a:p>
          <a:p>
            <a:r>
              <a:rPr lang="es-CO" u="sng" dirty="0">
                <a:hlinkClick r:id="rId3"/>
              </a:rPr>
              <a:t>http://www.nlm.nih.gov/medlineplus/spanish/ency/article/001041.htm</a:t>
            </a:r>
            <a:endParaRPr lang="es-CO" dirty="0"/>
          </a:p>
          <a:p>
            <a:r>
              <a:rPr lang="es-CO" u="sng" dirty="0">
                <a:hlinkClick r:id="rId4"/>
              </a:rPr>
              <a:t>http://www.esmas.com/salud/saludfamiliar/v5/420800.html</a:t>
            </a:r>
            <a:endParaRPr lang="es-CO" dirty="0"/>
          </a:p>
          <a:p>
            <a:r>
              <a:rPr lang="es-CO" u="sng" dirty="0">
                <a:hlinkClick r:id="rId5"/>
              </a:rPr>
              <a:t>http://www.caries.info/tratamiento.htm</a:t>
            </a:r>
            <a:endParaRPr lang="es-CO" dirty="0"/>
          </a:p>
          <a:p>
            <a:r>
              <a:rPr lang="es-CO" u="sng" dirty="0">
                <a:hlinkClick r:id="rId6"/>
              </a:rPr>
              <a:t>http://www.umm.edu/esp_ency/article/000998sym.htm</a:t>
            </a:r>
            <a:endParaRPr lang="es-CO" dirty="0"/>
          </a:p>
          <a:p>
            <a:r>
              <a:rPr lang="es-CO" u="sng" dirty="0">
                <a:hlinkClick r:id="rId7"/>
              </a:rPr>
              <a:t>http://www.saludysintomas.com/2009/10/afta.html#ixzz1qSIsV8oU</a:t>
            </a:r>
            <a:endParaRPr lang="es-CO" dirty="0"/>
          </a:p>
          <a:p>
            <a:r>
              <a:rPr lang="es-CO" u="sng" dirty="0">
                <a:hlinkClick r:id="rId8"/>
              </a:rPr>
              <a:t>http://es.wikipedia.org/wiki/Faringe</a:t>
            </a:r>
            <a:endParaRPr lang="es-CO" dirty="0"/>
          </a:p>
          <a:p>
            <a:r>
              <a:rPr lang="es-CO" u="sng" dirty="0">
                <a:hlinkClick r:id="rId9"/>
              </a:rPr>
              <a:t>http://es.wikipedia.org/wiki/Amigdalitis</a:t>
            </a:r>
            <a:endParaRPr lang="es-CO" dirty="0"/>
          </a:p>
          <a:p>
            <a:r>
              <a:rPr lang="es-CO" u="sng" dirty="0">
                <a:hlinkClick r:id="rId10"/>
              </a:rPr>
              <a:t>http://www.saludalia.com/Saludalia/web_saludalia/tu_salud/doc/nino/doc/amigdalitis_nino.htm</a:t>
            </a:r>
            <a:endParaRPr lang="es-CO" dirty="0"/>
          </a:p>
          <a:p>
            <a:r>
              <a:rPr lang="es-CO" u="sng" dirty="0">
                <a:hlinkClick r:id="rId11"/>
              </a:rPr>
              <a:t>http://www.nlm.nih.gov/medlineplus/spanish/esophagusdisorders.html</a:t>
            </a:r>
            <a:endParaRPr lang="es-CO" dirty="0"/>
          </a:p>
          <a:p>
            <a:r>
              <a:rPr lang="es-CO" u="sng" dirty="0">
                <a:hlinkClick r:id="rId12"/>
              </a:rPr>
              <a:t>http://www.nlm.nih.gov/medlineplus/spanish/indigestion.html</a:t>
            </a:r>
            <a:endParaRPr lang="es-CO" dirty="0"/>
          </a:p>
          <a:p>
            <a:r>
              <a:rPr lang="es-CO" u="sng" dirty="0">
                <a:hlinkClick r:id="rId13"/>
              </a:rPr>
              <a:t>http://familydoctor.org/familydoctor/es/diseases-conditions/heartburn.html</a:t>
            </a:r>
            <a:endParaRPr lang="es-CO" dirty="0"/>
          </a:p>
          <a:p>
            <a:r>
              <a:rPr lang="es-CO" u="sng" dirty="0">
                <a:hlinkClick r:id="rId14"/>
              </a:rPr>
              <a:t>http://www.nlm.nih.gov/medlineplus/spanish/ency/article/000206.htm</a:t>
            </a:r>
            <a:endParaRPr lang="es-CO" dirty="0"/>
          </a:p>
          <a:p>
            <a:r>
              <a:rPr lang="es-CO" u="sng" dirty="0">
                <a:hlinkClick r:id="rId15"/>
              </a:rPr>
              <a:t>http://cirrosis-hepatica.blogspot.com/</a:t>
            </a:r>
            <a:endParaRPr lang="es-CO" dirty="0"/>
          </a:p>
          <a:p>
            <a:r>
              <a:rPr lang="es-CO" u="sng" dirty="0">
                <a:hlinkClick r:id="rId16"/>
              </a:rPr>
              <a:t>http://es.wikipedia.org/wiki/Hepatitis</a:t>
            </a:r>
            <a:endParaRPr lang="es-CO" dirty="0"/>
          </a:p>
          <a:p>
            <a:r>
              <a:rPr lang="es-CO" u="sng" dirty="0">
                <a:hlinkClick r:id="rId17"/>
              </a:rPr>
              <a:t>http://www.dmedicina.com/enfermedades/respiratorias/fibrosis-quistica</a:t>
            </a:r>
            <a:endParaRPr lang="es-CO" dirty="0"/>
          </a:p>
          <a:p>
            <a:r>
              <a:rPr lang="es-CO" u="sng" dirty="0">
                <a:hlinkClick r:id="rId18"/>
              </a:rPr>
              <a:t>http://es.wikipedia.org/wiki/Pancreatitis</a:t>
            </a:r>
            <a:endParaRPr lang="es-CO" dirty="0"/>
          </a:p>
          <a:p>
            <a:r>
              <a:rPr lang="es-CO" u="sng" dirty="0">
                <a:hlinkClick r:id="rId19"/>
              </a:rPr>
              <a:t>http://www.nlm.nih.gov/medlineplus/spanish/smallintestinedisorders.html</a:t>
            </a:r>
            <a:endParaRPr lang="es-CO" dirty="0"/>
          </a:p>
          <a:p>
            <a:r>
              <a:rPr lang="es-CO" u="sng" dirty="0">
                <a:hlinkClick r:id="rId20"/>
              </a:rPr>
              <a:t>http://kidshealth.org/teen/en_espanol/enfermedades/celiac_esp.html</a:t>
            </a:r>
            <a:endParaRPr lang="es-CO" dirty="0"/>
          </a:p>
          <a:p>
            <a:r>
              <a:rPr lang="es-CO" u="sng" dirty="0">
                <a:hlinkClick r:id="rId21"/>
              </a:rPr>
              <a:t>http://es.wikipedia.org/wiki/Enfermedad_de_Crohn</a:t>
            </a:r>
            <a:endParaRPr lang="es-CO" dirty="0"/>
          </a:p>
          <a:p>
            <a:r>
              <a:rPr lang="es-CO" u="sng" dirty="0">
                <a:hlinkClick r:id="rId22"/>
              </a:rPr>
              <a:t>http://www.nlm.nih.gov/medlineplus/spanish/hemorrhoids.html</a:t>
            </a:r>
            <a:endParaRPr lang="es-CO" dirty="0"/>
          </a:p>
          <a:p>
            <a:pPr marL="68580" indent="0">
              <a:buNone/>
            </a:pPr>
            <a:endParaRPr lang="es-CO" dirty="0" smtClean="0"/>
          </a:p>
        </p:txBody>
      </p:sp>
    </p:spTree>
    <p:extLst>
      <p:ext uri="{BB962C8B-B14F-4D97-AF65-F5344CB8AC3E}">
        <p14:creationId xmlns:p14="http://schemas.microsoft.com/office/powerpoint/2010/main" xmlns="" val="2839021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88640"/>
            <a:ext cx="7024744" cy="1143000"/>
          </a:xfrm>
        </p:spPr>
        <p:txBody>
          <a:bodyPr/>
          <a:lstStyle/>
          <a:p>
            <a:r>
              <a:rPr lang="es-CO" dirty="0" smtClean="0">
                <a:latin typeface="Britannic Bold" pitchFamily="34" charset="0"/>
              </a:rPr>
              <a:t>          Sistema digestivo</a:t>
            </a:r>
            <a:endParaRPr lang="es-CO" dirty="0">
              <a:latin typeface="Britannic Bold"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7584" y="1268760"/>
            <a:ext cx="7632848" cy="523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5313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958426750"/>
              </p:ext>
            </p:extLst>
          </p:nvPr>
        </p:nvGraphicFramePr>
        <p:xfrm>
          <a:off x="971600" y="1124744"/>
          <a:ext cx="7128791" cy="4968552"/>
        </p:xfrm>
        <a:graphic>
          <a:graphicData uri="http://schemas.openxmlformats.org/drawingml/2006/table">
            <a:tbl>
              <a:tblPr>
                <a:tableStyleId>{5C22544A-7EE6-4342-B048-85BDC9FD1C3A}</a:tableStyleId>
              </a:tblPr>
              <a:tblGrid>
                <a:gridCol w="940817"/>
                <a:gridCol w="1506836"/>
                <a:gridCol w="2340569"/>
                <a:gridCol w="2340569"/>
              </a:tblGrid>
              <a:tr h="288404">
                <a:tc>
                  <a:txBody>
                    <a:bodyPr/>
                    <a:lstStyle/>
                    <a:p>
                      <a:pPr algn="ctr" fontAlgn="ctr"/>
                      <a:r>
                        <a:rPr lang="es-CO" sz="700" u="none" strike="noStrike">
                          <a:effectLst/>
                        </a:rPr>
                        <a:t>ÓRGANOS</a:t>
                      </a:r>
                      <a:endParaRPr lang="es-CO" sz="700" b="1"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ENFERMEDADES</a:t>
                      </a:r>
                      <a:endParaRPr lang="es-CO" sz="700" b="1"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SINTOMATOLOGÍA</a:t>
                      </a:r>
                      <a:endParaRPr lang="es-CO" sz="700" b="1"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TRATAMIENTO FARMACOLÓGICO</a:t>
                      </a:r>
                      <a:endParaRPr lang="es-CO" sz="700" b="1" i="0" u="none" strike="noStrike">
                        <a:solidFill>
                          <a:srgbClr val="000000"/>
                        </a:solidFill>
                        <a:effectLst/>
                        <a:latin typeface="Calibri"/>
                      </a:endParaRPr>
                    </a:p>
                  </a:txBody>
                  <a:tcPr marL="4391" marR="4391" marT="4391" marB="0" anchor="ctr"/>
                </a:tc>
              </a:tr>
              <a:tr h="1418755">
                <a:tc rowSpan="3">
                  <a:txBody>
                    <a:bodyPr/>
                    <a:lstStyle/>
                    <a:p>
                      <a:pPr algn="ctr" fontAlgn="ctr"/>
                      <a:r>
                        <a:rPr lang="es-CO" sz="700" u="none" strike="noStrike">
                          <a:effectLst/>
                        </a:rPr>
                        <a:t>BOCA</a:t>
                      </a:r>
                      <a:endParaRPr lang="es-CO" sz="700" b="1"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Caries</a:t>
                      </a: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•Cambio de coloración del diente (Alteración estética dental)</a:t>
                      </a:r>
                      <a:br>
                        <a:rPr lang="es-CO" sz="700" u="none" strike="noStrike">
                          <a:effectLst/>
                        </a:rPr>
                      </a:br>
                      <a:r>
                        <a:rPr lang="es-CO" sz="700" u="none" strike="noStrike">
                          <a:effectLst/>
                        </a:rPr>
                        <a:t>•Aparición de una cavidad en el diente</a:t>
                      </a:r>
                      <a:br>
                        <a:rPr lang="es-CO" sz="700" u="none" strike="noStrike">
                          <a:effectLst/>
                        </a:rPr>
                      </a:br>
                      <a:r>
                        <a:rPr lang="es-CO" sz="700" u="none" strike="noStrike">
                          <a:effectLst/>
                        </a:rPr>
                        <a:t>•Dolor de dientes</a:t>
                      </a:r>
                      <a:br>
                        <a:rPr lang="es-CO" sz="700" u="none" strike="noStrike">
                          <a:effectLst/>
                        </a:rPr>
                      </a:br>
                      <a:r>
                        <a:rPr lang="es-CO" sz="700" u="none" strike="noStrike">
                          <a:effectLst/>
                        </a:rPr>
                        <a:t>•Retención de comida entre los dientes</a:t>
                      </a:r>
                      <a:br>
                        <a:rPr lang="es-CO" sz="700" u="none" strike="noStrike">
                          <a:effectLst/>
                        </a:rPr>
                      </a:br>
                      <a:r>
                        <a:rPr lang="es-CO" sz="700" u="none" strike="noStrike">
                          <a:effectLst/>
                        </a:rPr>
                        <a:t>•Mal aliento o halitosis</a:t>
                      </a:r>
                      <a:br>
                        <a:rPr lang="es-CO" sz="700" u="none" strike="noStrike">
                          <a:effectLst/>
                        </a:rPr>
                      </a:b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Aplicación de Flúor</a:t>
                      </a:r>
                      <a:endParaRPr lang="es-CO" sz="700" b="0" i="0" u="none" strike="noStrike">
                        <a:solidFill>
                          <a:srgbClr val="000000"/>
                        </a:solidFill>
                        <a:effectLst/>
                        <a:latin typeface="Calibri"/>
                      </a:endParaRPr>
                    </a:p>
                  </a:txBody>
                  <a:tcPr marL="4391" marR="4391" marT="4391" marB="0" anchor="ctr"/>
                </a:tc>
              </a:tr>
              <a:tr h="1277462">
                <a:tc vMerge="1">
                  <a:txBody>
                    <a:bodyPr/>
                    <a:lstStyle/>
                    <a:p>
                      <a:endParaRPr lang="es-CO"/>
                    </a:p>
                  </a:txBody>
                  <a:tcPr/>
                </a:tc>
                <a:tc>
                  <a:txBody>
                    <a:bodyPr/>
                    <a:lstStyle/>
                    <a:p>
                      <a:pPr algn="ctr" fontAlgn="ctr"/>
                      <a:r>
                        <a:rPr lang="es-CO" sz="700" u="none" strike="noStrike">
                          <a:effectLst/>
                        </a:rPr>
                        <a:t>Gingivitis y Enfermedad periodontal</a:t>
                      </a: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•Encías sensibles enrojecidas e inflamadas.</a:t>
                      </a:r>
                      <a:br>
                        <a:rPr lang="es-CO" sz="700" u="none" strike="noStrike">
                          <a:effectLst/>
                        </a:rPr>
                      </a:br>
                      <a:r>
                        <a:rPr lang="es-CO" sz="700" u="none" strike="noStrike">
                          <a:effectLst/>
                        </a:rPr>
                        <a:t>• El sangrado de los dientes </a:t>
                      </a:r>
                      <a:br>
                        <a:rPr lang="es-CO" sz="700" u="none" strike="noStrike">
                          <a:effectLst/>
                        </a:rPr>
                      </a:br>
                      <a:r>
                        <a:rPr lang="es-CO" sz="700" u="none" strike="noStrike">
                          <a:effectLst/>
                        </a:rPr>
                        <a:t>• Mal aliento y sabor de boca.</a:t>
                      </a:r>
                      <a:br>
                        <a:rPr lang="es-CO" sz="700" u="none" strike="noStrike">
                          <a:effectLst/>
                        </a:rPr>
                      </a:br>
                      <a:r>
                        <a:rPr lang="es-CO" sz="700" u="none" strike="noStrike">
                          <a:effectLst/>
                        </a:rPr>
                        <a:t>• dientes débiles o muy separados</a:t>
                      </a:r>
                      <a:br>
                        <a:rPr lang="es-CO" sz="700" u="none" strike="noStrike">
                          <a:effectLst/>
                        </a:rPr>
                      </a:br>
                      <a:r>
                        <a:rPr lang="es-CO" sz="700" u="none" strike="noStrike">
                          <a:effectLst/>
                        </a:rPr>
                        <a:t>• Pus en la línea de las Encías o entre los dientes.</a:t>
                      </a:r>
                      <a:br>
                        <a:rPr lang="es-CO" sz="700" u="none" strike="noStrike">
                          <a:effectLst/>
                        </a:rPr>
                      </a:b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Terapia antimicrobiana y tratamiento antibiótico</a:t>
                      </a:r>
                      <a:endParaRPr lang="es-CO" sz="700" b="0" i="0" u="none" strike="noStrike">
                        <a:solidFill>
                          <a:srgbClr val="000000"/>
                        </a:solidFill>
                        <a:effectLst/>
                        <a:latin typeface="Calibri"/>
                      </a:endParaRPr>
                    </a:p>
                  </a:txBody>
                  <a:tcPr marL="4391" marR="4391" marT="4391" marB="0" anchor="ctr"/>
                </a:tc>
              </a:tr>
              <a:tr h="1983931">
                <a:tc vMerge="1">
                  <a:txBody>
                    <a:bodyPr/>
                    <a:lstStyle/>
                    <a:p>
                      <a:endParaRPr lang="es-CO"/>
                    </a:p>
                  </a:txBody>
                  <a:tcPr/>
                </a:tc>
                <a:tc>
                  <a:txBody>
                    <a:bodyPr/>
                    <a:lstStyle/>
                    <a:p>
                      <a:pPr algn="ctr" fontAlgn="ctr"/>
                      <a:r>
                        <a:rPr lang="es-CO" sz="700" u="none" strike="noStrike">
                          <a:effectLst/>
                        </a:rPr>
                        <a:t>Aftas</a:t>
                      </a: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a:effectLst/>
                        </a:rPr>
                        <a:t>•Mancha o protuberancia roja y dolorosa que se transforma en una úlcera abierta.</a:t>
                      </a:r>
                      <a:br>
                        <a:rPr lang="es-CO" sz="700" u="none" strike="noStrike">
                          <a:effectLst/>
                        </a:rPr>
                      </a:br>
                      <a:r>
                        <a:rPr lang="es-CO" sz="700" u="none" strike="noStrike">
                          <a:effectLst/>
                        </a:rPr>
                        <a:t> •La parte media de la úlcera es de color blanco o amarillo.</a:t>
                      </a:r>
                      <a:br>
                        <a:rPr lang="es-CO" sz="700" u="none" strike="noStrike">
                          <a:effectLst/>
                        </a:rPr>
                      </a:br>
                      <a:r>
                        <a:rPr lang="es-CO" sz="700" u="none" strike="noStrike">
                          <a:effectLst/>
                        </a:rPr>
                        <a:t> •Usualmente pequeña (de menos de 1 cm), pero ocasionalmente más grande.</a:t>
                      </a:r>
                      <a:br>
                        <a:rPr lang="es-CO" sz="700" u="none" strike="noStrike">
                          <a:effectLst/>
                        </a:rPr>
                      </a:br>
                      <a:r>
                        <a:rPr lang="es-CO" sz="700" u="none" strike="noStrike">
                          <a:effectLst/>
                        </a:rPr>
                        <a:t> •La úlcera puede tornarse de color gris justo antes de comenzar a sanar.</a:t>
                      </a:r>
                      <a:br>
                        <a:rPr lang="es-CO" sz="700" u="none" strike="noStrike">
                          <a:effectLst/>
                        </a:rPr>
                      </a:br>
                      <a:r>
                        <a:rPr lang="es-CO" sz="700" u="none" strike="noStrike">
                          <a:effectLst/>
                        </a:rPr>
                        <a:t/>
                      </a:r>
                      <a:br>
                        <a:rPr lang="es-CO" sz="700" u="none" strike="noStrike">
                          <a:effectLst/>
                        </a:rPr>
                      </a:br>
                      <a:r>
                        <a:rPr lang="es-CO" sz="700" u="none" strike="noStrike">
                          <a:effectLst/>
                        </a:rPr>
                        <a:t/>
                      </a:r>
                      <a:br>
                        <a:rPr lang="es-CO" sz="700" u="none" strike="noStrike">
                          <a:effectLst/>
                        </a:rPr>
                      </a:br>
                      <a:endParaRPr lang="es-CO" sz="700" b="0" i="0" u="none" strike="noStrike">
                        <a:solidFill>
                          <a:srgbClr val="000000"/>
                        </a:solidFill>
                        <a:effectLst/>
                        <a:latin typeface="Calibri"/>
                      </a:endParaRPr>
                    </a:p>
                  </a:txBody>
                  <a:tcPr marL="4391" marR="4391" marT="4391" marB="0" anchor="ctr"/>
                </a:tc>
                <a:tc>
                  <a:txBody>
                    <a:bodyPr/>
                    <a:lstStyle/>
                    <a:p>
                      <a:pPr algn="ctr" fontAlgn="ctr"/>
                      <a:r>
                        <a:rPr lang="es-CO" sz="700" u="none" strike="noStrike" dirty="0">
                          <a:effectLst/>
                        </a:rPr>
                        <a:t>Anestésicos y </a:t>
                      </a:r>
                      <a:r>
                        <a:rPr lang="es-CO" sz="700" u="none" strike="noStrike" dirty="0" err="1">
                          <a:effectLst/>
                        </a:rPr>
                        <a:t>antinflamatorios</a:t>
                      </a:r>
                      <a:r>
                        <a:rPr lang="es-CO" sz="700" u="none" strike="noStrike" dirty="0">
                          <a:effectLst/>
                        </a:rPr>
                        <a:t>:      - </a:t>
                      </a:r>
                      <a:r>
                        <a:rPr lang="es-CO" sz="700" u="none" strike="noStrike" dirty="0" err="1">
                          <a:effectLst/>
                        </a:rPr>
                        <a:t>Amlexanox</a:t>
                      </a:r>
                      <a:r>
                        <a:rPr lang="es-CO" sz="700" u="none" strike="noStrike" dirty="0">
                          <a:effectLst/>
                        </a:rPr>
                        <a:t> (</a:t>
                      </a:r>
                      <a:r>
                        <a:rPr lang="es-CO" sz="700" u="none" strike="noStrike" dirty="0" err="1">
                          <a:effectLst/>
                        </a:rPr>
                        <a:t>Aphthasol</a:t>
                      </a:r>
                      <a:r>
                        <a:rPr lang="es-CO" sz="700" u="none" strike="noStrike" dirty="0">
                          <a:effectLst/>
                        </a:rPr>
                        <a:t>®)</a:t>
                      </a:r>
                      <a:br>
                        <a:rPr lang="es-CO" sz="700" u="none" strike="noStrike" dirty="0">
                          <a:effectLst/>
                        </a:rPr>
                      </a:br>
                      <a:r>
                        <a:rPr lang="es-CO" sz="700" u="none" strike="noStrike" dirty="0">
                          <a:effectLst/>
                        </a:rPr>
                        <a:t>- </a:t>
                      </a:r>
                      <a:r>
                        <a:rPr lang="es-CO" sz="700" u="none" strike="noStrike" dirty="0" err="1">
                          <a:effectLst/>
                        </a:rPr>
                        <a:t>Acetonido</a:t>
                      </a:r>
                      <a:r>
                        <a:rPr lang="es-CO" sz="700" u="none" strike="noStrike" dirty="0">
                          <a:effectLst/>
                        </a:rPr>
                        <a:t> de </a:t>
                      </a:r>
                      <a:r>
                        <a:rPr lang="es-CO" sz="700" u="none" strike="noStrike" dirty="0" err="1">
                          <a:effectLst/>
                        </a:rPr>
                        <a:t>triancinolona</a:t>
                      </a:r>
                      <a:r>
                        <a:rPr lang="es-CO" sz="700" u="none" strike="noStrike" dirty="0">
                          <a:effectLst/>
                        </a:rPr>
                        <a:t> (OMCILON- A ®)</a:t>
                      </a:r>
                      <a:br>
                        <a:rPr lang="es-CO" sz="700" u="none" strike="noStrike" dirty="0">
                          <a:effectLst/>
                        </a:rPr>
                      </a:br>
                      <a:r>
                        <a:rPr lang="es-CO" sz="700" u="none" strike="noStrike" dirty="0">
                          <a:effectLst/>
                        </a:rPr>
                        <a:t/>
                      </a:r>
                      <a:br>
                        <a:rPr lang="es-CO" sz="700" u="none" strike="noStrike" dirty="0">
                          <a:effectLst/>
                        </a:rPr>
                      </a:br>
                      <a:r>
                        <a:rPr lang="es-CO" sz="700" u="none" strike="noStrike" dirty="0">
                          <a:effectLst/>
                        </a:rPr>
                        <a:t/>
                      </a:r>
                      <a:br>
                        <a:rPr lang="es-CO" sz="700" u="none" strike="noStrike" dirty="0">
                          <a:effectLst/>
                        </a:rPr>
                      </a:br>
                      <a:endParaRPr lang="es-CO" sz="700" b="0" i="0" u="none" strike="noStrike" dirty="0">
                        <a:solidFill>
                          <a:srgbClr val="000000"/>
                        </a:solidFill>
                        <a:effectLst/>
                        <a:latin typeface="Calibri"/>
                      </a:endParaRPr>
                    </a:p>
                  </a:txBody>
                  <a:tcPr marL="4391" marR="4391" marT="4391" marB="0" anchor="ctr"/>
                </a:tc>
              </a:tr>
            </a:tbl>
          </a:graphicData>
        </a:graphic>
      </p:graphicFrame>
    </p:spTree>
    <p:extLst>
      <p:ext uri="{BB962C8B-B14F-4D97-AF65-F5344CB8AC3E}">
        <p14:creationId xmlns:p14="http://schemas.microsoft.com/office/powerpoint/2010/main" xmlns="" val="3797236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2271806287"/>
              </p:ext>
            </p:extLst>
          </p:nvPr>
        </p:nvGraphicFramePr>
        <p:xfrm>
          <a:off x="1187623" y="1268760"/>
          <a:ext cx="6634320" cy="3914427"/>
        </p:xfrm>
        <a:graphic>
          <a:graphicData uri="http://schemas.openxmlformats.org/drawingml/2006/table">
            <a:tbl>
              <a:tblPr>
                <a:tableStyleId>{5C22544A-7EE6-4342-B048-85BDC9FD1C3A}</a:tableStyleId>
              </a:tblPr>
              <a:tblGrid>
                <a:gridCol w="875559"/>
                <a:gridCol w="1402319"/>
                <a:gridCol w="2178221"/>
                <a:gridCol w="2178221"/>
              </a:tblGrid>
              <a:tr h="1648180">
                <a:tc rowSpan="2">
                  <a:txBody>
                    <a:bodyPr/>
                    <a:lstStyle/>
                    <a:p>
                      <a:pPr algn="ctr" fontAlgn="ctr"/>
                      <a:r>
                        <a:rPr lang="es-CO" sz="1100" u="none" strike="noStrike" dirty="0">
                          <a:effectLst/>
                        </a:rPr>
                        <a:t>GLÁNDULAS SALIVALES</a:t>
                      </a:r>
                      <a:endParaRPr lang="es-CO" sz="1100" b="1" i="0" u="none" strike="noStrike" dirty="0">
                        <a:solidFill>
                          <a:srgbClr val="000000"/>
                        </a:solidFill>
                        <a:effectLst/>
                        <a:latin typeface="Calibri"/>
                      </a:endParaRPr>
                    </a:p>
                  </a:txBody>
                  <a:tcPr marL="6595" marR="6595" marT="6595" marB="0" anchor="ctr"/>
                </a:tc>
                <a:tc>
                  <a:txBody>
                    <a:bodyPr/>
                    <a:lstStyle/>
                    <a:p>
                      <a:pPr algn="ctr" fontAlgn="ctr"/>
                      <a:r>
                        <a:rPr lang="es-CO" sz="1100" u="none" strike="noStrike">
                          <a:effectLst/>
                        </a:rPr>
                        <a:t>Infección u obstrucción</a:t>
                      </a:r>
                      <a:endParaRPr lang="es-CO" sz="1100" b="0" i="0" u="none" strike="noStrike">
                        <a:solidFill>
                          <a:srgbClr val="000000"/>
                        </a:solidFill>
                        <a:effectLst/>
                        <a:latin typeface="Calibri"/>
                      </a:endParaRPr>
                    </a:p>
                  </a:txBody>
                  <a:tcPr marL="6595" marR="6595" marT="6595" marB="0" anchor="ctr"/>
                </a:tc>
                <a:tc>
                  <a:txBody>
                    <a:bodyPr/>
                    <a:lstStyle/>
                    <a:p>
                      <a:pPr algn="ctr" fontAlgn="ctr"/>
                      <a:r>
                        <a:rPr lang="es-CO" sz="1100" u="none" strike="noStrike">
                          <a:effectLst/>
                        </a:rPr>
                        <a:t>• Mal sabor en la boca </a:t>
                      </a:r>
                      <a:br>
                        <a:rPr lang="es-CO" sz="1100" u="none" strike="noStrike">
                          <a:effectLst/>
                        </a:rPr>
                      </a:br>
                      <a:r>
                        <a:rPr lang="es-CO" sz="1100" u="none" strike="noStrike">
                          <a:effectLst/>
                        </a:rPr>
                        <a:t>• Dificultad para abrir la boca </a:t>
                      </a:r>
                      <a:br>
                        <a:rPr lang="es-CO" sz="1100" u="none" strike="noStrike">
                          <a:effectLst/>
                        </a:rPr>
                      </a:br>
                      <a:r>
                        <a:rPr lang="es-CO" sz="1100" u="none" strike="noStrike">
                          <a:effectLst/>
                        </a:rPr>
                        <a:t>• Boca seca</a:t>
                      </a:r>
                      <a:br>
                        <a:rPr lang="es-CO" sz="1100" u="none" strike="noStrike">
                          <a:effectLst/>
                        </a:rPr>
                      </a:br>
                      <a:r>
                        <a:rPr lang="es-CO" sz="1100" u="none" strike="noStrike">
                          <a:effectLst/>
                        </a:rPr>
                        <a:t>• Dolor en la cara o la boca </a:t>
                      </a:r>
                      <a:br>
                        <a:rPr lang="es-CO" sz="1100" u="none" strike="noStrike">
                          <a:effectLst/>
                        </a:rPr>
                      </a:br>
                      <a:r>
                        <a:rPr lang="es-CO" sz="1100" u="none" strike="noStrike">
                          <a:effectLst/>
                        </a:rPr>
                        <a:t>• Inflamación de la cara o el cuello </a:t>
                      </a:r>
                      <a:br>
                        <a:rPr lang="es-CO" sz="1100" u="none" strike="noStrike">
                          <a:effectLst/>
                        </a:rPr>
                      </a:br>
                      <a:endParaRPr lang="es-CO" sz="1100" b="0" i="0" u="none" strike="noStrike">
                        <a:solidFill>
                          <a:srgbClr val="000000"/>
                        </a:solidFill>
                        <a:effectLst/>
                        <a:latin typeface="Calibri"/>
                      </a:endParaRPr>
                    </a:p>
                  </a:txBody>
                  <a:tcPr marL="6595" marR="6595" marT="6595" marB="0" anchor="ctr"/>
                </a:tc>
                <a:tc>
                  <a:txBody>
                    <a:bodyPr/>
                    <a:lstStyle/>
                    <a:p>
                      <a:pPr algn="ctr" fontAlgn="ctr"/>
                      <a:r>
                        <a:rPr lang="es-CO" sz="1100" u="none" strike="noStrike">
                          <a:effectLst/>
                        </a:rPr>
                        <a:t>Antibióticos, analgésicos y desinflamatorios</a:t>
                      </a:r>
                      <a:endParaRPr lang="es-CO" sz="1100" b="0" i="0" u="none" strike="noStrike">
                        <a:solidFill>
                          <a:srgbClr val="000000"/>
                        </a:solidFill>
                        <a:effectLst/>
                        <a:latin typeface="Calibri"/>
                      </a:endParaRPr>
                    </a:p>
                  </a:txBody>
                  <a:tcPr marL="6595" marR="6595" marT="6595" marB="0" anchor="ctr"/>
                </a:tc>
              </a:tr>
              <a:tr h="2266247">
                <a:tc vMerge="1">
                  <a:txBody>
                    <a:bodyPr/>
                    <a:lstStyle/>
                    <a:p>
                      <a:endParaRPr lang="es-CO"/>
                    </a:p>
                  </a:txBody>
                  <a:tcPr/>
                </a:tc>
                <a:tc>
                  <a:txBody>
                    <a:bodyPr/>
                    <a:lstStyle/>
                    <a:p>
                      <a:pPr algn="ctr" fontAlgn="ctr"/>
                      <a:r>
                        <a:rPr lang="es-CO" sz="1100" u="none" strike="noStrike">
                          <a:effectLst/>
                        </a:rPr>
                        <a:t>Cancer</a:t>
                      </a:r>
                      <a:endParaRPr lang="es-CO" sz="1100" b="0" i="0" u="none" strike="noStrike">
                        <a:solidFill>
                          <a:srgbClr val="000000"/>
                        </a:solidFill>
                        <a:effectLst/>
                        <a:latin typeface="Calibri"/>
                      </a:endParaRPr>
                    </a:p>
                  </a:txBody>
                  <a:tcPr marL="6595" marR="6595" marT="6595" marB="0" anchor="ctr"/>
                </a:tc>
                <a:tc>
                  <a:txBody>
                    <a:bodyPr/>
                    <a:lstStyle/>
                    <a:p>
                      <a:pPr algn="ctr" fontAlgn="ctr"/>
                      <a:r>
                        <a:rPr lang="es-CO" sz="1100" u="none" strike="noStrike">
                          <a:effectLst/>
                        </a:rPr>
                        <a:t>Puede ser asintomático, o producir        •Un bulto en su oreja, mejilla, mandíbula, labio o dentro de la boca</a:t>
                      </a:r>
                      <a:br>
                        <a:rPr lang="es-CO" sz="1100" u="none" strike="noStrike">
                          <a:effectLst/>
                        </a:rPr>
                      </a:br>
                      <a:r>
                        <a:rPr lang="es-CO" sz="1100" u="none" strike="noStrike">
                          <a:effectLst/>
                        </a:rPr>
                        <a:t>•Líquido que drena de su oreja</a:t>
                      </a:r>
                      <a:br>
                        <a:rPr lang="es-CO" sz="1100" u="none" strike="noStrike">
                          <a:effectLst/>
                        </a:rPr>
                      </a:br>
                      <a:r>
                        <a:rPr lang="es-CO" sz="1100" u="none" strike="noStrike">
                          <a:effectLst/>
                        </a:rPr>
                        <a:t>•Problemas para tragar o para abrir grande su boca</a:t>
                      </a:r>
                      <a:br>
                        <a:rPr lang="es-CO" sz="1100" u="none" strike="noStrike">
                          <a:effectLst/>
                        </a:rPr>
                      </a:br>
                      <a:r>
                        <a:rPr lang="es-CO" sz="1100" u="none" strike="noStrike">
                          <a:effectLst/>
                        </a:rPr>
                        <a:t>•Entumecimiento, debilidad o dolor en su cara</a:t>
                      </a:r>
                      <a:br>
                        <a:rPr lang="es-CO" sz="1100" u="none" strike="noStrike">
                          <a:effectLst/>
                        </a:rPr>
                      </a:br>
                      <a:endParaRPr lang="es-CO" sz="1100" b="0" i="0" u="none" strike="noStrike">
                        <a:solidFill>
                          <a:srgbClr val="000000"/>
                        </a:solidFill>
                        <a:effectLst/>
                        <a:latin typeface="Calibri"/>
                      </a:endParaRPr>
                    </a:p>
                  </a:txBody>
                  <a:tcPr marL="6595" marR="6595" marT="6595" marB="0" anchor="ctr"/>
                </a:tc>
                <a:tc>
                  <a:txBody>
                    <a:bodyPr/>
                    <a:lstStyle/>
                    <a:p>
                      <a:pPr algn="ctr" fontAlgn="ctr"/>
                      <a:r>
                        <a:rPr lang="es-CO" sz="1100" u="none" strike="noStrike" dirty="0">
                          <a:effectLst/>
                        </a:rPr>
                        <a:t>Quimioterapia</a:t>
                      </a:r>
                      <a:endParaRPr lang="es-CO" sz="1100" b="0" i="0" u="none" strike="noStrike" dirty="0">
                        <a:solidFill>
                          <a:srgbClr val="000000"/>
                        </a:solidFill>
                        <a:effectLst/>
                        <a:latin typeface="Calibri"/>
                      </a:endParaRPr>
                    </a:p>
                  </a:txBody>
                  <a:tcPr marL="6595" marR="6595" marT="6595" marB="0" anchor="ctr"/>
                </a:tc>
              </a:tr>
            </a:tbl>
          </a:graphicData>
        </a:graphic>
      </p:graphicFrame>
    </p:spTree>
    <p:extLst>
      <p:ext uri="{BB962C8B-B14F-4D97-AF65-F5344CB8AC3E}">
        <p14:creationId xmlns:p14="http://schemas.microsoft.com/office/powerpoint/2010/main" xmlns="" val="3035665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4198520073"/>
              </p:ext>
            </p:extLst>
          </p:nvPr>
        </p:nvGraphicFramePr>
        <p:xfrm>
          <a:off x="1043608" y="1052736"/>
          <a:ext cx="6624735" cy="4896544"/>
        </p:xfrm>
        <a:graphic>
          <a:graphicData uri="http://schemas.openxmlformats.org/drawingml/2006/table">
            <a:tbl>
              <a:tblPr>
                <a:tableStyleId>{5C22544A-7EE6-4342-B048-85BDC9FD1C3A}</a:tableStyleId>
              </a:tblPr>
              <a:tblGrid>
                <a:gridCol w="874294"/>
                <a:gridCol w="1400293"/>
                <a:gridCol w="2175074"/>
                <a:gridCol w="2175074"/>
              </a:tblGrid>
              <a:tr h="2417758">
                <a:tc rowSpan="2">
                  <a:txBody>
                    <a:bodyPr/>
                    <a:lstStyle/>
                    <a:p>
                      <a:pPr algn="ctr" fontAlgn="ctr"/>
                      <a:r>
                        <a:rPr lang="es-CO" sz="800" u="none" strike="noStrike" dirty="0">
                          <a:effectLst/>
                        </a:rPr>
                        <a:t>FARINGE</a:t>
                      </a:r>
                      <a:endParaRPr lang="es-CO" sz="800" b="1" i="0" u="none" strike="noStrike" dirty="0">
                        <a:solidFill>
                          <a:srgbClr val="000000"/>
                        </a:solidFill>
                        <a:effectLst/>
                        <a:latin typeface="Calibri"/>
                      </a:endParaRPr>
                    </a:p>
                  </a:txBody>
                  <a:tcPr marL="4474" marR="4474" marT="4474" marB="0" anchor="ctr"/>
                </a:tc>
                <a:tc>
                  <a:txBody>
                    <a:bodyPr/>
                    <a:lstStyle/>
                    <a:p>
                      <a:pPr algn="ctr" fontAlgn="ctr"/>
                      <a:r>
                        <a:rPr lang="es-CO" sz="800" u="none" strike="noStrike">
                          <a:effectLst/>
                        </a:rPr>
                        <a:t>Faringitis</a:t>
                      </a:r>
                      <a:endParaRPr lang="es-CO" sz="800" b="0" i="0" u="none" strike="noStrike">
                        <a:solidFill>
                          <a:srgbClr val="000000"/>
                        </a:solidFill>
                        <a:effectLst/>
                        <a:latin typeface="Calibri"/>
                      </a:endParaRPr>
                    </a:p>
                  </a:txBody>
                  <a:tcPr marL="4474" marR="4474" marT="4474" marB="0" anchor="ctr"/>
                </a:tc>
                <a:tc>
                  <a:txBody>
                    <a:bodyPr/>
                    <a:lstStyle/>
                    <a:p>
                      <a:pPr algn="ctr" fontAlgn="ctr"/>
                      <a:r>
                        <a:rPr lang="es-CO" sz="800" u="none" strike="noStrike">
                          <a:effectLst/>
                        </a:rPr>
                        <a:t>•Sensación de cuerpo extraño, por lo que hay un carraspeo por la mayor producción de moco.</a:t>
                      </a:r>
                      <a:br>
                        <a:rPr lang="es-CO" sz="800" u="none" strike="noStrike">
                          <a:effectLst/>
                        </a:rPr>
                      </a:br>
                      <a:r>
                        <a:rPr lang="es-CO" sz="800" u="none" strike="noStrike">
                          <a:effectLst/>
                        </a:rPr>
                        <a:t>•Dolor faríngeo.</a:t>
                      </a:r>
                      <a:br>
                        <a:rPr lang="es-CO" sz="800" u="none" strike="noStrike">
                          <a:effectLst/>
                        </a:rPr>
                      </a:br>
                      <a:r>
                        <a:rPr lang="es-CO" sz="800" u="none" strike="noStrike">
                          <a:effectLst/>
                        </a:rPr>
                        <a:t>• Prurito faríngeo.</a:t>
                      </a:r>
                      <a:br>
                        <a:rPr lang="es-CO" sz="800" u="none" strike="noStrike">
                          <a:effectLst/>
                        </a:rPr>
                      </a:br>
                      <a:r>
                        <a:rPr lang="es-CO" sz="800" u="none" strike="noStrike">
                          <a:effectLst/>
                        </a:rPr>
                        <a:t>•Trastornos en la deglución.</a:t>
                      </a:r>
                      <a:br>
                        <a:rPr lang="es-CO" sz="800" u="none" strike="noStrike">
                          <a:effectLst/>
                        </a:rPr>
                      </a:br>
                      <a:r>
                        <a:rPr lang="es-CO" sz="800" u="none" strike="noStrike">
                          <a:effectLst/>
                        </a:rPr>
                        <a:t>• Hinchazon de la garganta</a:t>
                      </a:r>
                      <a:br>
                        <a:rPr lang="es-CO" sz="800" u="none" strike="noStrike">
                          <a:effectLst/>
                        </a:rPr>
                      </a:br>
                      <a:endParaRPr lang="es-CO" sz="800" b="0" i="0" u="none" strike="noStrike">
                        <a:solidFill>
                          <a:srgbClr val="000000"/>
                        </a:solidFill>
                        <a:effectLst/>
                        <a:latin typeface="Calibri"/>
                      </a:endParaRPr>
                    </a:p>
                  </a:txBody>
                  <a:tcPr marL="4474" marR="4474" marT="4474" marB="0" anchor="ctr"/>
                </a:tc>
                <a:tc>
                  <a:txBody>
                    <a:bodyPr/>
                    <a:lstStyle/>
                    <a:p>
                      <a:pPr algn="ctr" fontAlgn="ctr"/>
                      <a:r>
                        <a:rPr lang="es-CO" sz="800" u="none" strike="noStrike">
                          <a:effectLst/>
                        </a:rPr>
                        <a:t>Analgésicos, antinflamatorios, antipiréticos como ibuprofeno, paracetamol,  antibióticos (si es de origen bacterial) </a:t>
                      </a:r>
                      <a:br>
                        <a:rPr lang="es-CO" sz="800" u="none" strike="noStrike">
                          <a:effectLst/>
                        </a:rPr>
                      </a:br>
                      <a:r>
                        <a:rPr lang="es-CO" sz="800" u="none" strike="noStrike">
                          <a:effectLst/>
                        </a:rPr>
                        <a:t> Lavar con suero fisiológico antes de la deglución.</a:t>
                      </a:r>
                      <a:br>
                        <a:rPr lang="es-CO" sz="800" u="none" strike="noStrike">
                          <a:effectLst/>
                        </a:rPr>
                      </a:br>
                      <a:r>
                        <a:rPr lang="es-CO" sz="800" u="none" strike="noStrike">
                          <a:effectLst/>
                        </a:rPr>
                        <a:t> Gargarismos con antisépticos de acción tópica a base de soluciones electrilizadas de superoxidación con pH neutro.1</a:t>
                      </a:r>
                      <a:br>
                        <a:rPr lang="es-CO" sz="800" u="none" strike="noStrike">
                          <a:effectLst/>
                        </a:rPr>
                      </a:br>
                      <a:r>
                        <a:rPr lang="es-CO" sz="800" u="none" strike="noStrike">
                          <a:effectLst/>
                        </a:rPr>
                        <a:t> Antibióticos de amplio espectro</a:t>
                      </a:r>
                      <a:br>
                        <a:rPr lang="es-CO" sz="800" u="none" strike="noStrike">
                          <a:effectLst/>
                        </a:rPr>
                      </a:br>
                      <a:endParaRPr lang="es-CO" sz="800" b="0" i="0" u="none" strike="noStrike">
                        <a:solidFill>
                          <a:srgbClr val="000000"/>
                        </a:solidFill>
                        <a:effectLst/>
                        <a:latin typeface="Calibri"/>
                      </a:endParaRPr>
                    </a:p>
                  </a:txBody>
                  <a:tcPr marL="4474" marR="4474" marT="4474" marB="0" anchor="ctr"/>
                </a:tc>
              </a:tr>
              <a:tr h="2478786">
                <a:tc vMerge="1">
                  <a:txBody>
                    <a:bodyPr/>
                    <a:lstStyle/>
                    <a:p>
                      <a:endParaRPr lang="es-CO"/>
                    </a:p>
                  </a:txBody>
                  <a:tcPr/>
                </a:tc>
                <a:tc>
                  <a:txBody>
                    <a:bodyPr/>
                    <a:lstStyle/>
                    <a:p>
                      <a:pPr algn="ctr" fontAlgn="ctr"/>
                      <a:r>
                        <a:rPr lang="es-CO" sz="800" u="none" strike="noStrike">
                          <a:effectLst/>
                        </a:rPr>
                        <a:t>Amigdalitis</a:t>
                      </a:r>
                      <a:endParaRPr lang="es-CO" sz="800" b="0" i="0" u="none" strike="noStrike">
                        <a:solidFill>
                          <a:srgbClr val="000000"/>
                        </a:solidFill>
                        <a:effectLst/>
                        <a:latin typeface="Calibri"/>
                      </a:endParaRPr>
                    </a:p>
                  </a:txBody>
                  <a:tcPr marL="4474" marR="4474" marT="4474" marB="0" anchor="ctr"/>
                </a:tc>
                <a:tc>
                  <a:txBody>
                    <a:bodyPr/>
                    <a:lstStyle/>
                    <a:p>
                      <a:pPr algn="ctr" fontAlgn="ctr"/>
                      <a:r>
                        <a:rPr lang="es-CO" sz="800" u="none" strike="noStrike">
                          <a:effectLst/>
                        </a:rPr>
                        <a:t>Los niños pequeños suelen tener fiebre, llanto, no quieren comer e incluso tienen vómitos y diarrea. Pueden tener también síntomas de catarro (tos y mocos) y conjuntivitis.</a:t>
                      </a:r>
                      <a:br>
                        <a:rPr lang="es-CO" sz="800" u="none" strike="noStrike">
                          <a:effectLst/>
                        </a:rPr>
                      </a:br>
                      <a:r>
                        <a:rPr lang="es-CO" sz="800" u="none" strike="noStrike">
                          <a:effectLst/>
                        </a:rPr>
                        <a:t/>
                      </a:r>
                      <a:br>
                        <a:rPr lang="es-CO" sz="800" u="none" strike="noStrike">
                          <a:effectLst/>
                        </a:rPr>
                      </a:br>
                      <a:r>
                        <a:rPr lang="es-CO" sz="800" u="none" strike="noStrike">
                          <a:effectLst/>
                        </a:rPr>
                        <a:t>Los niños más mayores, además de fiebre, pueden tener dolor de garganta, cabeza y tripa. Pueden aparecer bultos en el cuello, que a veces son dolorosos y, en ocasiones, erupciones o manchas en la piel.</a:t>
                      </a:r>
                      <a:br>
                        <a:rPr lang="es-CO" sz="800" u="none" strike="noStrike">
                          <a:effectLst/>
                        </a:rPr>
                      </a:br>
                      <a:endParaRPr lang="es-CO" sz="800" b="0" i="0" u="none" strike="noStrike">
                        <a:solidFill>
                          <a:srgbClr val="000000"/>
                        </a:solidFill>
                        <a:effectLst/>
                        <a:latin typeface="Calibri"/>
                      </a:endParaRPr>
                    </a:p>
                  </a:txBody>
                  <a:tcPr marL="4474" marR="4474" marT="4474" marB="0" anchor="ctr"/>
                </a:tc>
                <a:tc>
                  <a:txBody>
                    <a:bodyPr/>
                    <a:lstStyle/>
                    <a:p>
                      <a:pPr algn="ctr" fontAlgn="ctr"/>
                      <a:r>
                        <a:rPr lang="es-CO" sz="800" u="none" strike="noStrike" dirty="0">
                          <a:effectLst/>
                        </a:rPr>
                        <a:t>Antibióticos (como la penicilina o la amoxicilina y la </a:t>
                      </a:r>
                      <a:r>
                        <a:rPr lang="es-CO" sz="800" u="none" strike="noStrike" dirty="0" err="1">
                          <a:effectLst/>
                        </a:rPr>
                        <a:t>eritromicina</a:t>
                      </a:r>
                      <a:r>
                        <a:rPr lang="es-CO" sz="800" u="none" strike="noStrike" dirty="0">
                          <a:effectLst/>
                        </a:rPr>
                        <a:t> o </a:t>
                      </a:r>
                      <a:r>
                        <a:rPr lang="es-CO" sz="800" u="none" strike="noStrike" dirty="0" err="1">
                          <a:effectLst/>
                        </a:rPr>
                        <a:t>azitromicina</a:t>
                      </a:r>
                      <a:r>
                        <a:rPr lang="es-CO" sz="800" u="none" strike="noStrike" dirty="0">
                          <a:effectLst/>
                        </a:rPr>
                        <a:t> en caso de intolerancia a las penicilinas)</a:t>
                      </a:r>
                      <a:br>
                        <a:rPr lang="es-CO" sz="800" u="none" strike="noStrike" dirty="0">
                          <a:effectLst/>
                        </a:rPr>
                      </a:br>
                      <a:r>
                        <a:rPr lang="es-CO" sz="800" u="none" strike="noStrike" dirty="0">
                          <a:effectLst/>
                        </a:rPr>
                        <a:t> Antiinflamatorios.</a:t>
                      </a:r>
                      <a:br>
                        <a:rPr lang="es-CO" sz="800" u="none" strike="noStrike" dirty="0">
                          <a:effectLst/>
                        </a:rPr>
                      </a:br>
                      <a:r>
                        <a:rPr lang="es-CO" sz="800" u="none" strike="noStrike" dirty="0">
                          <a:effectLst/>
                        </a:rPr>
                        <a:t> Calmantes para la disfagia.</a:t>
                      </a:r>
                      <a:br>
                        <a:rPr lang="es-CO" sz="800" u="none" strike="noStrike" dirty="0">
                          <a:effectLst/>
                        </a:rPr>
                      </a:br>
                      <a:r>
                        <a:rPr lang="es-CO" sz="800" u="none" strike="noStrike" dirty="0">
                          <a:effectLst/>
                        </a:rPr>
                        <a:t> </a:t>
                      </a:r>
                      <a:r>
                        <a:rPr lang="es-CO" sz="800" u="none" strike="noStrike" dirty="0" err="1">
                          <a:effectLst/>
                        </a:rPr>
                        <a:t>Antitermicos</a:t>
                      </a:r>
                      <a:r>
                        <a:rPr lang="es-CO" sz="800" u="none" strike="noStrike" dirty="0">
                          <a:effectLst/>
                        </a:rPr>
                        <a:t>.</a:t>
                      </a:r>
                      <a:br>
                        <a:rPr lang="es-CO" sz="800" u="none" strike="noStrike" dirty="0">
                          <a:effectLst/>
                        </a:rPr>
                      </a:br>
                      <a:r>
                        <a:rPr lang="es-CO" sz="800" u="none" strike="noStrike" dirty="0">
                          <a:effectLst/>
                        </a:rPr>
                        <a:t> Gárgaras, que pueden hacerse con una solución de agua salada o con productos basados en la </a:t>
                      </a:r>
                      <a:r>
                        <a:rPr lang="es-CO" sz="800" u="none" strike="noStrike" dirty="0" err="1">
                          <a:effectLst/>
                        </a:rPr>
                        <a:t>iodopovidona</a:t>
                      </a:r>
                      <a:r>
                        <a:rPr lang="es-CO" sz="800" u="none" strike="noStrike" dirty="0">
                          <a:effectLst/>
                        </a:rPr>
                        <a:t>.</a:t>
                      </a:r>
                      <a:br>
                        <a:rPr lang="es-CO" sz="800" u="none" strike="noStrike" dirty="0">
                          <a:effectLst/>
                        </a:rPr>
                      </a:br>
                      <a:endParaRPr lang="es-CO" sz="800" b="0" i="0" u="none" strike="noStrike" dirty="0">
                        <a:solidFill>
                          <a:srgbClr val="000000"/>
                        </a:solidFill>
                        <a:effectLst/>
                        <a:latin typeface="Calibri"/>
                      </a:endParaRPr>
                    </a:p>
                  </a:txBody>
                  <a:tcPr marL="4474" marR="4474" marT="4474" marB="0" anchor="ctr"/>
                </a:tc>
              </a:tr>
            </a:tbl>
          </a:graphicData>
        </a:graphic>
      </p:graphicFrame>
    </p:spTree>
    <p:extLst>
      <p:ext uri="{BB962C8B-B14F-4D97-AF65-F5344CB8AC3E}">
        <p14:creationId xmlns:p14="http://schemas.microsoft.com/office/powerpoint/2010/main" xmlns="" val="321642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1408018807"/>
              </p:ext>
            </p:extLst>
          </p:nvPr>
        </p:nvGraphicFramePr>
        <p:xfrm>
          <a:off x="1184273" y="1556792"/>
          <a:ext cx="6916118" cy="4188172"/>
        </p:xfrm>
        <a:graphic>
          <a:graphicData uri="http://schemas.openxmlformats.org/drawingml/2006/table">
            <a:tbl>
              <a:tblPr>
                <a:tableStyleId>{5C22544A-7EE6-4342-B048-85BDC9FD1C3A}</a:tableStyleId>
              </a:tblPr>
              <a:tblGrid>
                <a:gridCol w="1057539"/>
                <a:gridCol w="1151127"/>
                <a:gridCol w="1843674"/>
                <a:gridCol w="2863778"/>
              </a:tblGrid>
              <a:tr h="4188172">
                <a:tc>
                  <a:txBody>
                    <a:bodyPr/>
                    <a:lstStyle/>
                    <a:p>
                      <a:pPr algn="ctr" fontAlgn="ctr"/>
                      <a:r>
                        <a:rPr lang="es-CO" sz="1200" u="none" strike="noStrike">
                          <a:effectLst/>
                        </a:rPr>
                        <a:t>ESÓFAGO</a:t>
                      </a:r>
                      <a:endParaRPr lang="es-CO" sz="1200" b="1"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Reflujo gastroesofágico</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•Sentir que el alimento se atora por detrás del esternón.</a:t>
                      </a:r>
                      <a:br>
                        <a:rPr lang="es-CO" sz="1200" u="none" strike="noStrike">
                          <a:effectLst/>
                        </a:rPr>
                      </a:br>
                      <a:r>
                        <a:rPr lang="es-CO" sz="1200" u="none" strike="noStrike">
                          <a:effectLst/>
                        </a:rPr>
                        <a:t>•Acidez gástrica o dolor urente en el pecho (bajo el esternón) que: ◦aumenta al agacharse, inclinar el cuerpo, acostarse o comer;</a:t>
                      </a:r>
                      <a:br>
                        <a:rPr lang="es-CO" sz="1200" u="none" strike="noStrike">
                          <a:effectLst/>
                        </a:rPr>
                      </a:br>
                      <a:r>
                        <a:rPr lang="es-CO" sz="1200" u="none" strike="noStrike">
                          <a:effectLst/>
                        </a:rPr>
                        <a:t>◦es más probable o peor en la noche;</a:t>
                      </a:r>
                      <a:br>
                        <a:rPr lang="es-CO" sz="1200" u="none" strike="noStrike">
                          <a:effectLst/>
                        </a:rPr>
                      </a:br>
                      <a:r>
                        <a:rPr lang="es-CO" sz="1200" u="none" strike="noStrike">
                          <a:effectLst/>
                        </a:rPr>
                        <a:t>◦se alivia con antiácidos.</a:t>
                      </a:r>
                      <a:br>
                        <a:rPr lang="es-CO" sz="1200" u="none" strike="noStrike">
                          <a:effectLst/>
                        </a:rPr>
                      </a:br>
                      <a:r>
                        <a:rPr lang="es-CO" sz="1200" u="none" strike="noStrike">
                          <a:effectLst/>
                        </a:rPr>
                        <a:t/>
                      </a:r>
                      <a:br>
                        <a:rPr lang="es-CO" sz="1200" u="none" strike="noStrike">
                          <a:effectLst/>
                        </a:rPr>
                      </a:br>
                      <a:r>
                        <a:rPr lang="es-CO" sz="1200" u="none" strike="noStrike">
                          <a:effectLst/>
                        </a:rPr>
                        <a:t>•Náuseas después de comer</a:t>
                      </a:r>
                      <a:br>
                        <a:rPr lang="es-CO" sz="1200" u="none" strike="noStrike">
                          <a:effectLst/>
                        </a:rPr>
                      </a:b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dirty="0">
                          <a:effectLst/>
                        </a:rPr>
                        <a:t>•Los inhibidores de la bomba de protones (IBP) disminuyen la cantidad de ácido producida en el estómago.</a:t>
                      </a:r>
                      <a:br>
                        <a:rPr lang="es-CO" sz="1200" u="none" strike="noStrike" dirty="0">
                          <a:effectLst/>
                        </a:rPr>
                      </a:br>
                      <a:r>
                        <a:rPr lang="es-CO" sz="1200" u="none" strike="noStrike" dirty="0">
                          <a:effectLst/>
                        </a:rPr>
                        <a:t>•Los bloqueadores (antagonistas) de H2 disminuyen la cantidad de ácido liberada en el estómago</a:t>
                      </a:r>
                      <a:br>
                        <a:rPr lang="es-CO" sz="1200" u="none" strike="noStrike" dirty="0">
                          <a:effectLst/>
                        </a:rPr>
                      </a:br>
                      <a:endParaRPr lang="es-CO" sz="1200" b="0" i="0" u="none" strike="noStrike" dirty="0">
                        <a:solidFill>
                          <a:srgbClr val="000000"/>
                        </a:solidFill>
                        <a:effectLst/>
                        <a:latin typeface="Calibri"/>
                      </a:endParaRPr>
                    </a:p>
                  </a:txBody>
                  <a:tcPr marL="6878" marR="6878" marT="6878" marB="0" anchor="ctr"/>
                </a:tc>
              </a:tr>
            </a:tbl>
          </a:graphicData>
        </a:graphic>
      </p:graphicFrame>
    </p:spTree>
    <p:extLst>
      <p:ext uri="{BB962C8B-B14F-4D97-AF65-F5344CB8AC3E}">
        <p14:creationId xmlns:p14="http://schemas.microsoft.com/office/powerpoint/2010/main" xmlns="" val="679797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2126864886"/>
              </p:ext>
            </p:extLst>
          </p:nvPr>
        </p:nvGraphicFramePr>
        <p:xfrm>
          <a:off x="1184275" y="1582738"/>
          <a:ext cx="6844108" cy="4294534"/>
        </p:xfrm>
        <a:graphic>
          <a:graphicData uri="http://schemas.openxmlformats.org/drawingml/2006/table">
            <a:tbl>
              <a:tblPr>
                <a:tableStyleId>{5C22544A-7EE6-4342-B048-85BDC9FD1C3A}</a:tableStyleId>
              </a:tblPr>
              <a:tblGrid>
                <a:gridCol w="903246"/>
                <a:gridCol w="1446662"/>
                <a:gridCol w="2247100"/>
                <a:gridCol w="2247100"/>
              </a:tblGrid>
              <a:tr h="447830">
                <a:tc rowSpan="3">
                  <a:txBody>
                    <a:bodyPr/>
                    <a:lstStyle/>
                    <a:p>
                      <a:pPr algn="ctr" fontAlgn="ctr"/>
                      <a:r>
                        <a:rPr lang="es-CO" sz="1200" u="none" strike="noStrike">
                          <a:effectLst/>
                        </a:rPr>
                        <a:t>ESTÓMAGO</a:t>
                      </a:r>
                      <a:endParaRPr lang="es-CO" sz="1200" b="1"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Indigestión</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Incomodidad y ardor en la parte superior del abdomen</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no hay tratamiento farmacológico</a:t>
                      </a:r>
                      <a:endParaRPr lang="es-CO" sz="1200" b="0" i="0" u="none" strike="noStrike">
                        <a:solidFill>
                          <a:srgbClr val="000000"/>
                        </a:solidFill>
                        <a:effectLst/>
                        <a:latin typeface="Calibri"/>
                      </a:endParaRPr>
                    </a:p>
                  </a:txBody>
                  <a:tcPr marL="6878" marR="6878" marT="6878" marB="0" anchor="ctr"/>
                </a:tc>
              </a:tr>
              <a:tr h="223915">
                <a:tc vMerge="1">
                  <a:txBody>
                    <a:bodyPr/>
                    <a:lstStyle/>
                    <a:p>
                      <a:endParaRPr lang="es-CO"/>
                    </a:p>
                  </a:txBody>
                  <a:tcPr/>
                </a:tc>
                <a:tc>
                  <a:txBody>
                    <a:bodyPr/>
                    <a:lstStyle/>
                    <a:p>
                      <a:pPr algn="ctr" fontAlgn="ctr"/>
                      <a:r>
                        <a:rPr lang="es-CO" sz="1200" u="none" strike="noStrike">
                          <a:effectLst/>
                        </a:rPr>
                        <a:t>Ácidez</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Ardor estomacal</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Antiácidos</a:t>
                      </a:r>
                      <a:endParaRPr lang="es-CO" sz="1200" b="0" i="0" u="none" strike="noStrike">
                        <a:solidFill>
                          <a:srgbClr val="000000"/>
                        </a:solidFill>
                        <a:effectLst/>
                        <a:latin typeface="Calibri"/>
                      </a:endParaRPr>
                    </a:p>
                  </a:txBody>
                  <a:tcPr marL="6878" marR="6878" marT="6878" marB="0" anchor="ctr"/>
                </a:tc>
              </a:tr>
              <a:tr h="3622789">
                <a:tc vMerge="1">
                  <a:txBody>
                    <a:bodyPr/>
                    <a:lstStyle/>
                    <a:p>
                      <a:endParaRPr lang="es-CO"/>
                    </a:p>
                  </a:txBody>
                  <a:tcPr/>
                </a:tc>
                <a:tc>
                  <a:txBody>
                    <a:bodyPr/>
                    <a:lstStyle/>
                    <a:p>
                      <a:pPr algn="ctr" fontAlgn="ctr"/>
                      <a:r>
                        <a:rPr lang="es-CO" sz="1200" u="none" strike="noStrike">
                          <a:effectLst/>
                        </a:rPr>
                        <a:t>Úlceras pépticas</a:t>
                      </a: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a:effectLst/>
                        </a:rPr>
                        <a:t>•Sensación de llenura: incapaz de beber mucho líquido</a:t>
                      </a:r>
                      <a:br>
                        <a:rPr lang="es-CO" sz="1200" u="none" strike="noStrike">
                          <a:effectLst/>
                        </a:rPr>
                      </a:br>
                      <a:r>
                        <a:rPr lang="es-CO" sz="1200" u="none" strike="noStrike">
                          <a:effectLst/>
                        </a:rPr>
                        <a:t>•Hambre y una sensación de vacío en el estómago, a menudo de 1 a 3 horas después de una comida</a:t>
                      </a:r>
                      <a:br>
                        <a:rPr lang="es-CO" sz="1200" u="none" strike="noStrike">
                          <a:effectLst/>
                        </a:rPr>
                      </a:br>
                      <a:r>
                        <a:rPr lang="es-CO" sz="1200" u="none" strike="noStrike">
                          <a:effectLst/>
                        </a:rPr>
                        <a:t>•Náuseas leves (el vómito puede aliviar este síntoma)</a:t>
                      </a:r>
                      <a:br>
                        <a:rPr lang="es-CO" sz="1200" u="none" strike="noStrike">
                          <a:effectLst/>
                        </a:rPr>
                      </a:br>
                      <a:r>
                        <a:rPr lang="es-CO" sz="1200" u="none" strike="noStrike">
                          <a:effectLst/>
                        </a:rPr>
                        <a:t>•Dolor o molestia en la parte superior del abdomen</a:t>
                      </a:r>
                      <a:br>
                        <a:rPr lang="es-CO" sz="1200" u="none" strike="noStrike">
                          <a:effectLst/>
                        </a:rPr>
                      </a:br>
                      <a:r>
                        <a:rPr lang="es-CO" sz="1200" u="none" strike="noStrike">
                          <a:effectLst/>
                        </a:rPr>
                        <a:t>•Dolor en la parte alta del estómago que lo despierta en la noche</a:t>
                      </a:r>
                      <a:br>
                        <a:rPr lang="es-CO" sz="1200" u="none" strike="noStrike">
                          <a:effectLst/>
                        </a:rPr>
                      </a:br>
                      <a:endParaRPr lang="es-CO" sz="1200" b="0" i="0" u="none" strike="noStrike">
                        <a:solidFill>
                          <a:srgbClr val="000000"/>
                        </a:solidFill>
                        <a:effectLst/>
                        <a:latin typeface="Calibri"/>
                      </a:endParaRPr>
                    </a:p>
                  </a:txBody>
                  <a:tcPr marL="6878" marR="6878" marT="6878" marB="0" anchor="ctr"/>
                </a:tc>
                <a:tc>
                  <a:txBody>
                    <a:bodyPr/>
                    <a:lstStyle/>
                    <a:p>
                      <a:pPr algn="ctr" fontAlgn="ctr"/>
                      <a:r>
                        <a:rPr lang="es-CO" sz="1200" u="none" strike="noStrike" dirty="0">
                          <a:effectLst/>
                        </a:rPr>
                        <a:t>•Dos antibióticos diferentes para eliminar la </a:t>
                      </a:r>
                      <a:r>
                        <a:rPr lang="es-CO" sz="1200" u="none" strike="noStrike" dirty="0" err="1">
                          <a:effectLst/>
                        </a:rPr>
                        <a:t>Helicobacter</a:t>
                      </a:r>
                      <a:r>
                        <a:rPr lang="es-CO" sz="1200" u="none" strike="noStrike" dirty="0">
                          <a:effectLst/>
                        </a:rPr>
                        <a:t> pylori, como </a:t>
                      </a:r>
                      <a:r>
                        <a:rPr lang="es-CO" sz="1200" u="none" strike="noStrike" dirty="0" err="1">
                          <a:effectLst/>
                        </a:rPr>
                        <a:t>claritromicina</a:t>
                      </a:r>
                      <a:r>
                        <a:rPr lang="es-CO" sz="1200" u="none" strike="noStrike" dirty="0">
                          <a:effectLst/>
                        </a:rPr>
                        <a:t> (</a:t>
                      </a:r>
                      <a:r>
                        <a:rPr lang="es-CO" sz="1200" u="none" strike="noStrike" dirty="0" err="1">
                          <a:effectLst/>
                        </a:rPr>
                        <a:t>Biaxin</a:t>
                      </a:r>
                      <a:r>
                        <a:rPr lang="es-CO" sz="1200" u="none" strike="noStrike" dirty="0">
                          <a:effectLst/>
                        </a:rPr>
                        <a:t>), amoxicilina, tetraciclina o </a:t>
                      </a:r>
                      <a:r>
                        <a:rPr lang="es-CO" sz="1200" u="none" strike="noStrike" dirty="0" err="1">
                          <a:effectLst/>
                        </a:rPr>
                        <a:t>metronidazol</a:t>
                      </a:r>
                      <a:r>
                        <a:rPr lang="es-CO" sz="1200" u="none" strike="noStrike" dirty="0">
                          <a:effectLst/>
                        </a:rPr>
                        <a:t> (</a:t>
                      </a:r>
                      <a:r>
                        <a:rPr lang="es-CO" sz="1200" u="none" strike="noStrike" dirty="0" err="1">
                          <a:effectLst/>
                        </a:rPr>
                        <a:t>Flagyl</a:t>
                      </a:r>
                      <a:r>
                        <a:rPr lang="es-CO" sz="1200" u="none" strike="noStrike" dirty="0">
                          <a:effectLst/>
                        </a:rPr>
                        <a:t>).</a:t>
                      </a:r>
                      <a:br>
                        <a:rPr lang="es-CO" sz="1200" u="none" strike="noStrike" dirty="0">
                          <a:effectLst/>
                        </a:rPr>
                      </a:br>
                      <a:r>
                        <a:rPr lang="es-CO" sz="1200" u="none" strike="noStrike" dirty="0">
                          <a:effectLst/>
                        </a:rPr>
                        <a:t>•Inhibidores de la bomba de protones, como </a:t>
                      </a:r>
                      <a:r>
                        <a:rPr lang="es-CO" sz="1200" u="none" strike="noStrike" dirty="0" err="1">
                          <a:effectLst/>
                        </a:rPr>
                        <a:t>omeprazol</a:t>
                      </a:r>
                      <a:r>
                        <a:rPr lang="es-CO" sz="1200" u="none" strike="noStrike" dirty="0">
                          <a:effectLst/>
                        </a:rPr>
                        <a:t> (</a:t>
                      </a:r>
                      <a:r>
                        <a:rPr lang="es-CO" sz="1200" u="none" strike="noStrike" dirty="0" err="1">
                          <a:effectLst/>
                        </a:rPr>
                        <a:t>Prilosec</a:t>
                      </a:r>
                      <a:r>
                        <a:rPr lang="es-CO" sz="1200" u="none" strike="noStrike" dirty="0">
                          <a:effectLst/>
                        </a:rPr>
                        <a:t>), </a:t>
                      </a:r>
                      <a:r>
                        <a:rPr lang="es-CO" sz="1200" u="none" strike="noStrike" dirty="0" err="1">
                          <a:effectLst/>
                        </a:rPr>
                        <a:t>lansoprazol</a:t>
                      </a:r>
                      <a:r>
                        <a:rPr lang="es-CO" sz="1200" u="none" strike="noStrike" dirty="0">
                          <a:effectLst/>
                        </a:rPr>
                        <a:t> (</a:t>
                      </a:r>
                      <a:r>
                        <a:rPr lang="es-CO" sz="1200" u="none" strike="noStrike" dirty="0" err="1">
                          <a:effectLst/>
                        </a:rPr>
                        <a:t>Prevacid</a:t>
                      </a:r>
                      <a:r>
                        <a:rPr lang="es-CO" sz="1200" u="none" strike="noStrike" dirty="0">
                          <a:effectLst/>
                        </a:rPr>
                        <a:t>) o </a:t>
                      </a:r>
                      <a:r>
                        <a:rPr lang="es-CO" sz="1200" u="none" strike="noStrike" dirty="0" err="1">
                          <a:effectLst/>
                        </a:rPr>
                        <a:t>esomeprazol</a:t>
                      </a:r>
                      <a:r>
                        <a:rPr lang="es-CO" sz="1200" u="none" strike="noStrike" dirty="0">
                          <a:effectLst/>
                        </a:rPr>
                        <a:t> (</a:t>
                      </a:r>
                      <a:r>
                        <a:rPr lang="es-CO" sz="1200" u="none" strike="noStrike" dirty="0" err="1">
                          <a:effectLst/>
                        </a:rPr>
                        <a:t>Nexium</a:t>
                      </a:r>
                      <a:r>
                        <a:rPr lang="es-CO" sz="1200" u="none" strike="noStrike" dirty="0">
                          <a:effectLst/>
                        </a:rPr>
                        <a:t>).</a:t>
                      </a:r>
                      <a:br>
                        <a:rPr lang="es-CO" sz="1200" u="none" strike="noStrike" dirty="0">
                          <a:effectLst/>
                        </a:rPr>
                      </a:br>
                      <a:r>
                        <a:rPr lang="es-CO" sz="1200" u="none" strike="noStrike" dirty="0">
                          <a:effectLst/>
                        </a:rPr>
                        <a:t>•El bismuto (principal ingrediente en </a:t>
                      </a:r>
                      <a:r>
                        <a:rPr lang="es-CO" sz="1200" u="none" strike="noStrike" dirty="0" err="1">
                          <a:effectLst/>
                        </a:rPr>
                        <a:t>Pepto-Bismol</a:t>
                      </a:r>
                      <a:r>
                        <a:rPr lang="es-CO" sz="1200" u="none" strike="noStrike" dirty="0">
                          <a:effectLst/>
                        </a:rPr>
                        <a:t>) se puede agregar para ayudar a destruir las bacterias.</a:t>
                      </a:r>
                      <a:br>
                        <a:rPr lang="es-CO" sz="1200" u="none" strike="noStrike" dirty="0">
                          <a:effectLst/>
                        </a:rPr>
                      </a:br>
                      <a:endParaRPr lang="es-CO" sz="1200" b="0" i="0" u="none" strike="noStrike" dirty="0">
                        <a:solidFill>
                          <a:srgbClr val="000000"/>
                        </a:solidFill>
                        <a:effectLst/>
                        <a:latin typeface="Calibri"/>
                      </a:endParaRPr>
                    </a:p>
                  </a:txBody>
                  <a:tcPr marL="6878" marR="6878" marT="6878" marB="0" anchor="ctr"/>
                </a:tc>
              </a:tr>
            </a:tbl>
          </a:graphicData>
        </a:graphic>
      </p:graphicFrame>
    </p:spTree>
    <p:extLst>
      <p:ext uri="{BB962C8B-B14F-4D97-AF65-F5344CB8AC3E}">
        <p14:creationId xmlns:p14="http://schemas.microsoft.com/office/powerpoint/2010/main" xmlns="" val="2279091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1219510399"/>
              </p:ext>
            </p:extLst>
          </p:nvPr>
        </p:nvGraphicFramePr>
        <p:xfrm>
          <a:off x="827584" y="1052736"/>
          <a:ext cx="6912768" cy="4680520"/>
        </p:xfrm>
        <a:graphic>
          <a:graphicData uri="http://schemas.openxmlformats.org/drawingml/2006/table">
            <a:tbl>
              <a:tblPr>
                <a:tableStyleId>{5C22544A-7EE6-4342-B048-85BDC9FD1C3A}</a:tableStyleId>
              </a:tblPr>
              <a:tblGrid>
                <a:gridCol w="912308"/>
                <a:gridCol w="1461176"/>
                <a:gridCol w="2269642"/>
                <a:gridCol w="2269642"/>
              </a:tblGrid>
              <a:tr h="1746236">
                <a:tc rowSpan="2">
                  <a:txBody>
                    <a:bodyPr/>
                    <a:lstStyle/>
                    <a:p>
                      <a:pPr algn="ctr" fontAlgn="ctr"/>
                      <a:r>
                        <a:rPr lang="es-CO" sz="900" u="none" strike="noStrike">
                          <a:effectLst/>
                        </a:rPr>
                        <a:t>HÍGADO</a:t>
                      </a:r>
                      <a:endParaRPr lang="es-CO" sz="900" b="1" i="0" u="none" strike="noStrike">
                        <a:solidFill>
                          <a:srgbClr val="000000"/>
                        </a:solidFill>
                        <a:effectLst/>
                        <a:latin typeface="Calibri"/>
                      </a:endParaRPr>
                    </a:p>
                  </a:txBody>
                  <a:tcPr marL="5164" marR="5164" marT="5164" marB="0" anchor="ctr"/>
                </a:tc>
                <a:tc>
                  <a:txBody>
                    <a:bodyPr/>
                    <a:lstStyle/>
                    <a:p>
                      <a:pPr algn="ctr" fontAlgn="ctr"/>
                      <a:r>
                        <a:rPr lang="es-CO" sz="900" u="none" strike="noStrike">
                          <a:effectLst/>
                        </a:rPr>
                        <a:t>Hepatitis</a:t>
                      </a:r>
                      <a:endParaRPr lang="es-CO" sz="900" b="0" i="0" u="none" strike="noStrike">
                        <a:solidFill>
                          <a:srgbClr val="000000"/>
                        </a:solidFill>
                        <a:effectLst/>
                        <a:latin typeface="Calibri"/>
                      </a:endParaRPr>
                    </a:p>
                  </a:txBody>
                  <a:tcPr marL="5164" marR="5164" marT="5164" marB="0" anchor="ctr"/>
                </a:tc>
                <a:tc>
                  <a:txBody>
                    <a:bodyPr/>
                    <a:lstStyle/>
                    <a:p>
                      <a:pPr algn="ctr" fontAlgn="ctr"/>
                      <a:r>
                        <a:rPr lang="es-CO" sz="900" u="none" strike="noStrike">
                          <a:effectLst/>
                        </a:rPr>
                        <a:t>astenia, anorexia y falta de concentración. Artralgias, mialgias, cefaleas, fotofobia,</a:t>
                      </a:r>
                      <a:br>
                        <a:rPr lang="es-CO" sz="900" u="none" strike="noStrike">
                          <a:effectLst/>
                        </a:rPr>
                      </a:br>
                      <a:r>
                        <a:rPr lang="es-CO" sz="900" u="none" strike="noStrike">
                          <a:effectLst/>
                        </a:rPr>
                        <a:t> A veces puede desencadenar fiebre de 39 °C con escalofríos.</a:t>
                      </a:r>
                      <a:br>
                        <a:rPr lang="es-CO" sz="900" u="none" strike="noStrike">
                          <a:effectLst/>
                        </a:rPr>
                      </a:br>
                      <a:r>
                        <a:rPr lang="es-CO" sz="900" u="none" strike="noStrike">
                          <a:effectLst/>
                        </a:rPr>
                        <a:t>Dispepsia. Náuseas, vómitos.</a:t>
                      </a:r>
                      <a:br>
                        <a:rPr lang="es-CO" sz="900" u="none" strike="noStrike">
                          <a:effectLst/>
                        </a:rPr>
                      </a:br>
                      <a:r>
                        <a:rPr lang="es-CO" sz="900" u="none" strike="noStrike">
                          <a:effectLst/>
                        </a:rPr>
                        <a:t> Síntomas Respiratorios: faringitis, tos y coriza.</a:t>
                      </a:r>
                      <a:br>
                        <a:rPr lang="es-CO" sz="900" u="none" strike="noStrike">
                          <a:effectLst/>
                        </a:rPr>
                      </a:br>
                      <a:endParaRPr lang="es-CO" sz="900" b="0" i="0" u="none" strike="noStrike">
                        <a:solidFill>
                          <a:srgbClr val="000000"/>
                        </a:solidFill>
                        <a:effectLst/>
                        <a:latin typeface="Calibri"/>
                      </a:endParaRPr>
                    </a:p>
                  </a:txBody>
                  <a:tcPr marL="5164" marR="5164" marT="5164" marB="0" anchor="ctr"/>
                </a:tc>
                <a:tc>
                  <a:txBody>
                    <a:bodyPr/>
                    <a:lstStyle/>
                    <a:p>
                      <a:pPr algn="ctr" fontAlgn="ctr"/>
                      <a:r>
                        <a:rPr lang="es-CO" sz="900" u="none" strike="noStrike">
                          <a:effectLst/>
                        </a:rPr>
                        <a:t>hidratación y Interferón y Ribavirina (antivirales)</a:t>
                      </a:r>
                      <a:endParaRPr lang="es-CO" sz="900" b="0" i="0" u="none" strike="noStrike">
                        <a:solidFill>
                          <a:srgbClr val="000000"/>
                        </a:solidFill>
                        <a:effectLst/>
                        <a:latin typeface="Calibri"/>
                      </a:endParaRPr>
                    </a:p>
                  </a:txBody>
                  <a:tcPr marL="5164" marR="5164" marT="5164" marB="0" anchor="ctr"/>
                </a:tc>
              </a:tr>
              <a:tr h="2934284">
                <a:tc vMerge="1">
                  <a:txBody>
                    <a:bodyPr/>
                    <a:lstStyle/>
                    <a:p>
                      <a:endParaRPr lang="es-CO"/>
                    </a:p>
                  </a:txBody>
                  <a:tcPr/>
                </a:tc>
                <a:tc>
                  <a:txBody>
                    <a:bodyPr/>
                    <a:lstStyle/>
                    <a:p>
                      <a:pPr algn="ctr" fontAlgn="ctr"/>
                      <a:r>
                        <a:rPr lang="es-CO" sz="900" u="none" strike="noStrike">
                          <a:effectLst/>
                        </a:rPr>
                        <a:t>Cirrosis</a:t>
                      </a:r>
                      <a:endParaRPr lang="es-CO" sz="900" b="0" i="0" u="none" strike="noStrike">
                        <a:solidFill>
                          <a:srgbClr val="000000"/>
                        </a:solidFill>
                        <a:effectLst/>
                        <a:latin typeface="Calibri"/>
                      </a:endParaRPr>
                    </a:p>
                  </a:txBody>
                  <a:tcPr marL="5164" marR="5164" marT="5164" marB="0" anchor="ctr"/>
                </a:tc>
                <a:tc>
                  <a:txBody>
                    <a:bodyPr/>
                    <a:lstStyle/>
                    <a:p>
                      <a:pPr algn="ctr" fontAlgn="ctr"/>
                      <a:r>
                        <a:rPr lang="es-CO" sz="900" u="none" strike="noStrike">
                          <a:effectLst/>
                        </a:rPr>
                        <a:t>Ictericia y dolor abdominal agudo ademas de:                                        Ocurrencia de hematomas o hemorragias con facilidad o sangrado nasal </a:t>
                      </a:r>
                      <a:br>
                        <a:rPr lang="es-CO" sz="900" u="none" strike="noStrike">
                          <a:effectLst/>
                        </a:rPr>
                      </a:br>
                      <a:r>
                        <a:rPr lang="es-CO" sz="900" u="none" strike="noStrike">
                          <a:effectLst/>
                        </a:rPr>
                        <a:t>• Hinchazón del abdomen o las piernas </a:t>
                      </a:r>
                      <a:br>
                        <a:rPr lang="es-CO" sz="900" u="none" strike="noStrike">
                          <a:effectLst/>
                        </a:rPr>
                      </a:br>
                      <a:r>
                        <a:rPr lang="es-CO" sz="900" u="none" strike="noStrike">
                          <a:effectLst/>
                        </a:rPr>
                        <a:t>• Sensibilidad adicional a las medicinas </a:t>
                      </a:r>
                      <a:br>
                        <a:rPr lang="es-CO" sz="900" u="none" strike="noStrike">
                          <a:effectLst/>
                        </a:rPr>
                      </a:br>
                      <a:r>
                        <a:rPr lang="es-CO" sz="900" u="none" strike="noStrike">
                          <a:effectLst/>
                        </a:rPr>
                        <a:t>• Aumento de la presión en la vena que penetra en el hígado </a:t>
                      </a:r>
                      <a:br>
                        <a:rPr lang="es-CO" sz="900" u="none" strike="noStrike">
                          <a:effectLst/>
                        </a:rPr>
                      </a:br>
                      <a:r>
                        <a:rPr lang="es-CO" sz="900" u="none" strike="noStrike">
                          <a:effectLst/>
                        </a:rPr>
                        <a:t>•Venas dilatadas en el esófago y el estómago </a:t>
                      </a:r>
                      <a:br>
                        <a:rPr lang="es-CO" sz="900" u="none" strike="noStrike">
                          <a:effectLst/>
                        </a:rPr>
                      </a:br>
                      <a:r>
                        <a:rPr lang="es-CO" sz="900" u="none" strike="noStrike">
                          <a:effectLst/>
                        </a:rPr>
                        <a:t>•Insuficiencia renal </a:t>
                      </a:r>
                      <a:br>
                        <a:rPr lang="es-CO" sz="900" u="none" strike="noStrike">
                          <a:effectLst/>
                        </a:rPr>
                      </a:br>
                      <a:endParaRPr lang="es-CO" sz="900" b="0" i="0" u="none" strike="noStrike">
                        <a:solidFill>
                          <a:srgbClr val="000000"/>
                        </a:solidFill>
                        <a:effectLst/>
                        <a:latin typeface="Calibri"/>
                      </a:endParaRPr>
                    </a:p>
                  </a:txBody>
                  <a:tcPr marL="5164" marR="5164" marT="5164" marB="0" anchor="ctr"/>
                </a:tc>
                <a:tc>
                  <a:txBody>
                    <a:bodyPr/>
                    <a:lstStyle/>
                    <a:p>
                      <a:pPr algn="ctr" fontAlgn="ctr"/>
                      <a:r>
                        <a:rPr lang="pt-BR" sz="900" u="none" strike="noStrike" dirty="0">
                          <a:effectLst/>
                        </a:rPr>
                        <a:t>Diuréticos (</a:t>
                      </a:r>
                      <a:r>
                        <a:rPr lang="pt-BR" sz="900" u="none" strike="noStrike" dirty="0" err="1">
                          <a:effectLst/>
                        </a:rPr>
                        <a:t>espirinolactona</a:t>
                      </a:r>
                      <a:r>
                        <a:rPr lang="pt-BR" sz="900" u="none" strike="noStrike" dirty="0">
                          <a:effectLst/>
                        </a:rPr>
                        <a:t>, furosemida), sulfato ferroso, suplementos </a:t>
                      </a:r>
                      <a:r>
                        <a:rPr lang="pt-BR" sz="900" u="none" strike="noStrike" dirty="0" err="1">
                          <a:effectLst/>
                        </a:rPr>
                        <a:t>vitaminicos</a:t>
                      </a:r>
                      <a:r>
                        <a:rPr lang="pt-BR" sz="900" u="none" strike="noStrike" dirty="0">
                          <a:effectLst/>
                        </a:rPr>
                        <a:t> (vitamina K)</a:t>
                      </a:r>
                      <a:endParaRPr lang="pt-BR" sz="900" b="0" i="0" u="none" strike="noStrike" dirty="0">
                        <a:solidFill>
                          <a:srgbClr val="000000"/>
                        </a:solidFill>
                        <a:effectLst/>
                        <a:latin typeface="Calibri"/>
                      </a:endParaRPr>
                    </a:p>
                  </a:txBody>
                  <a:tcPr marL="5164" marR="5164" marT="5164" marB="0" anchor="ctr"/>
                </a:tc>
              </a:tr>
            </a:tbl>
          </a:graphicData>
        </a:graphic>
      </p:graphicFrame>
    </p:spTree>
    <p:extLst>
      <p:ext uri="{BB962C8B-B14F-4D97-AF65-F5344CB8AC3E}">
        <p14:creationId xmlns:p14="http://schemas.microsoft.com/office/powerpoint/2010/main" xmlns="" val="397687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497636140"/>
              </p:ext>
            </p:extLst>
          </p:nvPr>
        </p:nvGraphicFramePr>
        <p:xfrm>
          <a:off x="1331640" y="1124744"/>
          <a:ext cx="6480719" cy="4608512"/>
        </p:xfrm>
        <a:graphic>
          <a:graphicData uri="http://schemas.openxmlformats.org/drawingml/2006/table">
            <a:tbl>
              <a:tblPr>
                <a:tableStyleId>{5C22544A-7EE6-4342-B048-85BDC9FD1C3A}</a:tableStyleId>
              </a:tblPr>
              <a:tblGrid>
                <a:gridCol w="855288"/>
                <a:gridCol w="1369851"/>
                <a:gridCol w="2127790"/>
                <a:gridCol w="2127790"/>
              </a:tblGrid>
              <a:tr h="1997761">
                <a:tc rowSpan="2">
                  <a:txBody>
                    <a:bodyPr/>
                    <a:lstStyle/>
                    <a:p>
                      <a:pPr algn="ctr" fontAlgn="ctr"/>
                      <a:r>
                        <a:rPr lang="es-CO" sz="1000" u="none" strike="noStrike">
                          <a:effectLst/>
                        </a:rPr>
                        <a:t>PÁNCREAS</a:t>
                      </a:r>
                      <a:endParaRPr lang="es-CO" sz="1000" b="1" i="0" u="none" strike="noStrike">
                        <a:solidFill>
                          <a:srgbClr val="000000"/>
                        </a:solidFill>
                        <a:effectLst/>
                        <a:latin typeface="Calibri"/>
                      </a:endParaRPr>
                    </a:p>
                  </a:txBody>
                  <a:tcPr marL="5694" marR="5694" marT="5694" marB="0" anchor="ctr"/>
                </a:tc>
                <a:tc>
                  <a:txBody>
                    <a:bodyPr/>
                    <a:lstStyle/>
                    <a:p>
                      <a:pPr algn="ctr" fontAlgn="ctr"/>
                      <a:r>
                        <a:rPr lang="es-CO" sz="1000" u="none" strike="noStrike">
                          <a:effectLst/>
                        </a:rPr>
                        <a:t>Pancreatitis</a:t>
                      </a:r>
                      <a:endParaRPr lang="es-CO" sz="1000" b="0" i="0" u="none" strike="noStrike">
                        <a:solidFill>
                          <a:srgbClr val="000000"/>
                        </a:solidFill>
                        <a:effectLst/>
                        <a:latin typeface="Calibri"/>
                      </a:endParaRPr>
                    </a:p>
                  </a:txBody>
                  <a:tcPr marL="5694" marR="5694" marT="5694" marB="0" anchor="ctr"/>
                </a:tc>
                <a:tc>
                  <a:txBody>
                    <a:bodyPr/>
                    <a:lstStyle/>
                    <a:p>
                      <a:pPr algn="ctr" fontAlgn="ctr"/>
                      <a:r>
                        <a:rPr lang="es-CO" sz="1000" u="none" strike="noStrike">
                          <a:effectLst/>
                        </a:rPr>
                        <a:t>dolor abdominal que puede irradiarse hacia la espalda o el tórax, náuseas, vómitos, aceleración del pulso, fiebre, inflamación de la parte superior del abdomen, acumulación de fluido en la cavidad abdominal, disminución de la presión sanguínea y color amarillo de la piel y ojos (Ictericia)</a:t>
                      </a:r>
                      <a:endParaRPr lang="es-CO" sz="1000" b="0" i="0" u="none" strike="noStrike">
                        <a:solidFill>
                          <a:srgbClr val="000000"/>
                        </a:solidFill>
                        <a:effectLst/>
                        <a:latin typeface="Calibri"/>
                      </a:endParaRPr>
                    </a:p>
                  </a:txBody>
                  <a:tcPr marL="5694" marR="5694" marT="5694" marB="0" anchor="ctr"/>
                </a:tc>
                <a:tc>
                  <a:txBody>
                    <a:bodyPr/>
                    <a:lstStyle/>
                    <a:p>
                      <a:pPr algn="ctr" fontAlgn="ctr"/>
                      <a:r>
                        <a:rPr lang="es-CO" sz="1000" u="none" strike="noStrike">
                          <a:effectLst/>
                        </a:rPr>
                        <a:t>Analgésicos potentes (morfina) y antibioticos si es de origen bacteriano</a:t>
                      </a:r>
                      <a:endParaRPr lang="es-CO" sz="1000" b="0" i="0" u="none" strike="noStrike">
                        <a:solidFill>
                          <a:srgbClr val="000000"/>
                        </a:solidFill>
                        <a:effectLst/>
                        <a:latin typeface="Calibri"/>
                      </a:endParaRPr>
                    </a:p>
                  </a:txBody>
                  <a:tcPr marL="5694" marR="5694" marT="5694" marB="0" anchor="ctr"/>
                </a:tc>
              </a:tr>
              <a:tr h="2610751">
                <a:tc vMerge="1">
                  <a:txBody>
                    <a:bodyPr/>
                    <a:lstStyle/>
                    <a:p>
                      <a:endParaRPr lang="es-CO"/>
                    </a:p>
                  </a:txBody>
                  <a:tcPr/>
                </a:tc>
                <a:tc>
                  <a:txBody>
                    <a:bodyPr/>
                    <a:lstStyle/>
                    <a:p>
                      <a:pPr algn="ctr" fontAlgn="ctr"/>
                      <a:r>
                        <a:rPr lang="es-CO" sz="1000" u="none" strike="noStrike">
                          <a:effectLst/>
                        </a:rPr>
                        <a:t>Fibrosis quística</a:t>
                      </a:r>
                      <a:endParaRPr lang="es-CO" sz="1000" b="0" i="0" u="none" strike="noStrike">
                        <a:solidFill>
                          <a:srgbClr val="000000"/>
                        </a:solidFill>
                        <a:effectLst/>
                        <a:latin typeface="Calibri"/>
                      </a:endParaRPr>
                    </a:p>
                  </a:txBody>
                  <a:tcPr marL="5694" marR="5694" marT="5694" marB="0" anchor="ctr"/>
                </a:tc>
                <a:tc>
                  <a:txBody>
                    <a:bodyPr/>
                    <a:lstStyle/>
                    <a:p>
                      <a:pPr algn="ctr" fontAlgn="ctr"/>
                      <a:r>
                        <a:rPr lang="es-CO" sz="1000" u="none" strike="noStrike">
                          <a:effectLst/>
                        </a:rPr>
                        <a:t>Tos. </a:t>
                      </a:r>
                      <a:br>
                        <a:rPr lang="es-CO" sz="1000" u="none" strike="noStrike">
                          <a:effectLst/>
                        </a:rPr>
                      </a:br>
                      <a:r>
                        <a:rPr lang="es-CO" sz="1000" u="none" strike="noStrike">
                          <a:effectLst/>
                        </a:rPr>
                        <a:t>Fiebres altas. </a:t>
                      </a:r>
                      <a:br>
                        <a:rPr lang="es-CO" sz="1000" u="none" strike="noStrike">
                          <a:effectLst/>
                        </a:rPr>
                      </a:br>
                      <a:r>
                        <a:rPr lang="es-CO" sz="1000" u="none" strike="noStrike">
                          <a:effectLst/>
                        </a:rPr>
                        <a:t>Cansancio </a:t>
                      </a:r>
                      <a:br>
                        <a:rPr lang="es-CO" sz="1000" u="none" strike="noStrike">
                          <a:effectLst/>
                        </a:rPr>
                      </a:br>
                      <a:r>
                        <a:rPr lang="es-CO" sz="1000" u="none" strike="noStrike">
                          <a:effectLst/>
                        </a:rPr>
                        <a:t>Dolor de vientre. </a:t>
                      </a:r>
                      <a:br>
                        <a:rPr lang="es-CO" sz="1000" u="none" strike="noStrike">
                          <a:effectLst/>
                        </a:rPr>
                      </a:br>
                      <a:r>
                        <a:rPr lang="es-CO" sz="1000" u="none" strike="noStrike">
                          <a:effectLst/>
                        </a:rPr>
                        <a:t>Heces grasas y malolientes. </a:t>
                      </a:r>
                      <a:br>
                        <a:rPr lang="es-CO" sz="1000" u="none" strike="noStrike">
                          <a:effectLst/>
                        </a:rPr>
                      </a:br>
                      <a:r>
                        <a:rPr lang="es-CO" sz="1000" u="none" strike="noStrike">
                          <a:effectLst/>
                        </a:rPr>
                        <a:t>Bajo peso y complexión débil. </a:t>
                      </a:r>
                      <a:br>
                        <a:rPr lang="es-CO" sz="1000" u="none" strike="noStrike">
                          <a:effectLst/>
                        </a:rPr>
                      </a:br>
                      <a:endParaRPr lang="es-CO" sz="1000" b="0" i="0" u="none" strike="noStrike">
                        <a:solidFill>
                          <a:srgbClr val="000000"/>
                        </a:solidFill>
                        <a:effectLst/>
                        <a:latin typeface="Calibri"/>
                      </a:endParaRPr>
                    </a:p>
                  </a:txBody>
                  <a:tcPr marL="5694" marR="5694" marT="5694" marB="0" anchor="ctr"/>
                </a:tc>
                <a:tc>
                  <a:txBody>
                    <a:bodyPr/>
                    <a:lstStyle/>
                    <a:p>
                      <a:pPr algn="ctr" fontAlgn="ctr"/>
                      <a:r>
                        <a:rPr lang="es-CO" sz="1000" u="none" strike="noStrike" dirty="0">
                          <a:effectLst/>
                        </a:rPr>
                        <a:t>inhalación de distintos medicamentos para la fluidificación de la mucosidad. </a:t>
                      </a:r>
                      <a:br>
                        <a:rPr lang="es-CO" sz="1000" u="none" strike="noStrike" dirty="0">
                          <a:effectLst/>
                        </a:rPr>
                      </a:br>
                      <a:r>
                        <a:rPr lang="es-CO" sz="1000" u="none" strike="noStrike" dirty="0">
                          <a:effectLst/>
                        </a:rPr>
                        <a:t>Tratamientos antibióticos, por vía oral, intravenosos o inhalados. </a:t>
                      </a:r>
                      <a:br>
                        <a:rPr lang="es-CO" sz="1000" u="none" strike="noStrike" dirty="0">
                          <a:effectLst/>
                        </a:rPr>
                      </a:br>
                      <a:r>
                        <a:rPr lang="es-CO" sz="1000" u="none" strike="noStrike" dirty="0">
                          <a:effectLst/>
                        </a:rPr>
                        <a:t>Enzimas pancreáticas en cada comida, administradas por vía oral en forma de cápsulas. </a:t>
                      </a:r>
                      <a:br>
                        <a:rPr lang="es-CO" sz="1000" u="none" strike="noStrike" dirty="0">
                          <a:effectLst/>
                        </a:rPr>
                      </a:br>
                      <a:r>
                        <a:rPr lang="es-CO" sz="1000" u="none" strike="noStrike" dirty="0">
                          <a:effectLst/>
                        </a:rPr>
                        <a:t>Complementos vitamínicos. </a:t>
                      </a:r>
                      <a:br>
                        <a:rPr lang="es-CO" sz="1000" u="none" strike="noStrike" dirty="0">
                          <a:effectLst/>
                        </a:rPr>
                      </a:br>
                      <a:r>
                        <a:rPr lang="es-CO" sz="1000" u="none" strike="noStrike" dirty="0">
                          <a:effectLst/>
                        </a:rPr>
                        <a:t>Bebidas isotónicas para prevenir deshidrataciones. </a:t>
                      </a:r>
                      <a:br>
                        <a:rPr lang="es-CO" sz="1000" u="none" strike="noStrike" dirty="0">
                          <a:effectLst/>
                        </a:rPr>
                      </a:br>
                      <a:endParaRPr lang="es-CO" sz="1000" b="0" i="0" u="none" strike="noStrike" dirty="0">
                        <a:solidFill>
                          <a:srgbClr val="000000"/>
                        </a:solidFill>
                        <a:effectLst/>
                        <a:latin typeface="Calibri"/>
                      </a:endParaRPr>
                    </a:p>
                  </a:txBody>
                  <a:tcPr marL="5694" marR="5694" marT="5694" marB="0" anchor="ctr"/>
                </a:tc>
              </a:tr>
            </a:tbl>
          </a:graphicData>
        </a:graphic>
      </p:graphicFrame>
    </p:spTree>
    <p:extLst>
      <p:ext uri="{BB962C8B-B14F-4D97-AF65-F5344CB8AC3E}">
        <p14:creationId xmlns:p14="http://schemas.microsoft.com/office/powerpoint/2010/main" xmlns="" val="3944612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146</TotalTime>
  <Words>1385</Words>
  <Application>Microsoft Office PowerPoint</Application>
  <PresentationFormat>Presentación en pantalla (4:3)</PresentationFormat>
  <Paragraphs>103</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Austin</vt:lpstr>
      <vt:lpstr>Sistema digestivo</vt:lpstr>
      <vt:lpstr>          Sistema digestivo</vt:lpstr>
      <vt:lpstr>Diapositiva 3</vt:lpstr>
      <vt:lpstr>Diapositiva 4</vt:lpstr>
      <vt:lpstr>Diapositiva 5</vt:lpstr>
      <vt:lpstr>Diapositiva 6</vt:lpstr>
      <vt:lpstr>Diapositiva 7</vt:lpstr>
      <vt:lpstr>Diapositiva 8</vt:lpstr>
      <vt:lpstr>Diapositiva 9</vt:lpstr>
      <vt:lpstr>Diapositiva 10</vt:lpstr>
      <vt:lpstr>Diapositiva 11</vt:lpstr>
      <vt:lpstr>Referencias Bibliográficas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digestivo</dc:title>
  <dc:creator>usuario</dc:creator>
  <cp:lastModifiedBy>WinuE</cp:lastModifiedBy>
  <cp:revision>12</cp:revision>
  <dcterms:created xsi:type="dcterms:W3CDTF">2012-03-28T19:27:59Z</dcterms:created>
  <dcterms:modified xsi:type="dcterms:W3CDTF">2012-04-12T22:18:50Z</dcterms:modified>
</cp:coreProperties>
</file>